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20" r:id="rId6"/>
  </p:sldMasterIdLst>
  <p:notesMasterIdLst>
    <p:notesMasterId r:id="rId29"/>
  </p:notesMasterIdLst>
  <p:sldIdLst>
    <p:sldId id="257" r:id="rId7"/>
    <p:sldId id="535" r:id="rId8"/>
    <p:sldId id="959" r:id="rId9"/>
    <p:sldId id="947" r:id="rId10"/>
    <p:sldId id="964" r:id="rId11"/>
    <p:sldId id="965" r:id="rId12"/>
    <p:sldId id="966" r:id="rId13"/>
    <p:sldId id="950" r:id="rId14"/>
    <p:sldId id="957" r:id="rId15"/>
    <p:sldId id="970" r:id="rId16"/>
    <p:sldId id="946" r:id="rId17"/>
    <p:sldId id="958" r:id="rId18"/>
    <p:sldId id="954" r:id="rId19"/>
    <p:sldId id="976" r:id="rId20"/>
    <p:sldId id="978" r:id="rId21"/>
    <p:sldId id="979" r:id="rId22"/>
    <p:sldId id="977" r:id="rId23"/>
    <p:sldId id="980" r:id="rId24"/>
    <p:sldId id="981" r:id="rId25"/>
    <p:sldId id="982" r:id="rId26"/>
    <p:sldId id="984" r:id="rId27"/>
    <p:sldId id="986" r:id="rId28"/>
  </p:sldIdLst>
  <p:sldSz cx="9144000" cy="6858000" type="screen4x3"/>
  <p:notesSz cx="6799263" cy="9929813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93" autoAdjust="0"/>
    <p:restoredTop sz="95332" autoAdjust="0"/>
  </p:normalViewPr>
  <p:slideViewPr>
    <p:cSldViewPr>
      <p:cViewPr varScale="1">
        <p:scale>
          <a:sx n="83" d="100"/>
          <a:sy n="83" d="100"/>
        </p:scale>
        <p:origin x="133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EE62B23-723C-491D-BCB0-EBE1585BB1C7}" type="datetimeFigureOut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CO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2CB835B-C2B7-488E-BFE9-08B024CD020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4800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B835B-C2B7-488E-BFE9-08B024CD0208}" type="slidenum">
              <a:rPr lang="es-CO" smtClean="0"/>
              <a:pPr/>
              <a:t>11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65005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0EFD-1F8B-4D04-A2A2-7C0E7D6D7C1C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60648"/>
            <a:ext cx="15494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18457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2133600" cy="365125"/>
          </a:xfrm>
        </p:spPr>
        <p:txBody>
          <a:bodyPr/>
          <a:lstStyle/>
          <a:p>
            <a:fld id="{AF9F7842-2395-4B0F-BE84-6721A921F1C0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520259"/>
            <a:ext cx="2895600" cy="3651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60648"/>
            <a:ext cx="15494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8972-C9D5-4A65-9782-232E62AB7F14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16832"/>
            <a:ext cx="6995120" cy="504056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C5BEA-88DC-430C-9305-317944A281E0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16832"/>
            <a:ext cx="6995120" cy="5040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50765-2ED9-45F4-A3D8-3EAC7A0B73B1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88640"/>
            <a:ext cx="6995120" cy="792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E71B6-DFCD-4E55-B13A-9226DC5E8C39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4399-6A8F-43BE-9AC4-146E3D2E46B9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72344-7C60-497D-9729-4294E5E5AC6B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CFBB0-C691-4AAB-99B1-2FC4B6B95F8E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16832"/>
            <a:ext cx="6995120" cy="504056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F560-3B8A-4C40-A099-864DBF6FC781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5053-6A8B-4869-911F-A60799546266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261938"/>
            <a:ext cx="7734300" cy="4572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342900" y="849313"/>
            <a:ext cx="6610350" cy="4953000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52683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C8589-3973-4B88-A2F8-22F0F5B271ED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052736"/>
            <a:ext cx="8352928" cy="504056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9B920-6739-444F-B542-EA3F7A67E122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104" y="260648"/>
            <a:ext cx="133337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B2CB-01C7-40A2-9AEB-F45508101ED8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487A5-5C6A-4C36-9248-0A8AEEA4F545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4904-D89C-4155-BF8B-B1EC0399B818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64807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58EE-2A2B-47A1-8793-554C0379C77A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9C4B-F919-45A2-BB0B-48172A52AD3C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1A05-8BD3-4BAE-BFAF-518171579E91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CBDD-9123-4AFE-9B93-8C355D17A157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1520" y="1268760"/>
            <a:ext cx="8640960" cy="485740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6A0A2-183E-4D58-B5E1-B22FD08EDF46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C7411-A901-443A-9016-2DA7E1BA7ABE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6A56-D75F-457C-A307-A0502363C222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383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052736"/>
            <a:ext cx="8352928" cy="504056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F372-21B9-4E97-9745-9F5941B75846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104" y="260648"/>
            <a:ext cx="133337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904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B5AB-6D9B-46D4-8090-FE003A68198A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553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6E6-BDB3-4076-B161-A7C04781B820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916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DE9-D8D6-4446-810D-C017884AF731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148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64807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07527-8907-4534-98AD-B3EEF5D8A151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85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4D195-FBC7-48C4-A201-D03EA31C3E25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45974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DC5F-8093-4088-950B-32DF5827B0B0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194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84EA-BEC5-4A55-8D34-162AEA8D52EF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9963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1520" y="1268760"/>
            <a:ext cx="8640960" cy="485740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7908-BB79-4923-BF41-BC47EF4FFAE8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282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406B-5D14-4F86-831A-CC382C868193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714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2F5E3-D16F-4098-813D-D7A693A29F56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734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052736"/>
            <a:ext cx="8352928" cy="504056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1CDD-9901-4D1F-BDA1-F84476EACD2B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104" y="260648"/>
            <a:ext cx="133337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8202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412A-A5C9-4E1B-B9DD-D3B3A9654256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438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114B-723A-4F15-B661-F9FF5B6327CA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8154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65D7-9567-454F-BE22-415EB61CB327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25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64807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2F13-67A9-421F-9C00-65EAB8A788BA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7370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E75EB-4AD7-4DCB-AED9-DF1CCD5A8563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2371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CA5D2-269A-486A-9FB8-5FCC81A4CA7F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1112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7B90-5FBD-4CAB-B68A-3564C40E6824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2751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1520" y="1268760"/>
            <a:ext cx="8640960" cy="485740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05A13-51E0-460E-9712-8973B023E127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655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631D-7D0B-4156-90E2-4B8574E9EF56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008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C9AB-8296-4B4D-BFC0-E17B97D0CB77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4247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052736"/>
            <a:ext cx="8352928" cy="504056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E216F-B064-434D-899C-2E355D038F09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104" y="260648"/>
            <a:ext cx="133337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3446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94A0-2261-4C09-A459-FF4BCE247C93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2025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AE1C-A81C-42B3-8E24-E03151D55F5F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276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AC88C-580F-45FF-8B27-2FD11EEA922F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6296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64807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3F546-FE42-4A7D-B4BE-6E262487988D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976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FED90-5534-435B-B9B5-9FE5A14C563C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41944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B338-AFA4-4F3E-8302-0683E839C623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8922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C9C0-2E35-4BA1-9C54-A3C783DB16A0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3108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1520" y="1268760"/>
            <a:ext cx="8640960" cy="485740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E012-1FC1-48A5-9B0C-EAE11AE057E0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8646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298B-0B1B-4895-823C-ABAE3F5BE7BE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7927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0164-C301-4DA8-922E-D80DF67E2258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346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052736"/>
            <a:ext cx="8352928" cy="504056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23BF-86B2-41DC-8055-D32ED9B87486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104" y="260648"/>
            <a:ext cx="133337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5845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2611-D23A-483D-B65E-90B5D3E29F2D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7255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DD74-5BCA-488D-85BA-95EF4A9EE9B1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9598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9FB37-5ADD-4093-B911-7245E9B1E319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9269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64807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C667-DFA6-41A2-B680-4F7CE5C22BC4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4537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21D2-AF55-4541-86AB-94B57E6C854B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6995120" cy="72008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79082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C85D8-1D87-4E3C-B6E3-33410BF0CED4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1299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2E5A-935D-42E4-AEAD-8198A5C58FB6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190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1520" y="1268760"/>
            <a:ext cx="8640960" cy="485740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50F6-54BB-4628-80E3-7330C9A02705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3803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3F0F-9F28-4871-93BD-1EECE2A07E96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36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1520" y="1268760"/>
            <a:ext cx="864096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75D00-D88B-4A38-93CE-9C7E854022C6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1520" y="188641"/>
            <a:ext cx="8640960" cy="789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ector recto 12"/>
          <p:cNvCxnSpPr/>
          <p:nvPr/>
        </p:nvCxnSpPr>
        <p:spPr>
          <a:xfrm>
            <a:off x="251520" y="980728"/>
            <a:ext cx="8640960" cy="0"/>
          </a:xfrm>
          <a:prstGeom prst="line">
            <a:avLst/>
          </a:prstGeom>
          <a:ln w="66675">
            <a:solidFill>
              <a:srgbClr val="D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96336" y="260648"/>
            <a:ext cx="1260000" cy="6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 Marcador de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2" r:id="rId12"/>
  </p:sldLayoutIdLst>
  <p:hf hdr="0" ftr="0" dt="0"/>
  <p:txStyles>
    <p:titleStyle>
      <a:lvl1pPr algn="just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229C1-F764-415C-837F-0ED8AF6AA852}" type="datetime1">
              <a:rPr lang="es-CO" smtClean="0"/>
              <a:pPr/>
              <a:t>21/03/2019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18E25-D0CD-464F-9072-7991DDC2458E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188640"/>
            <a:ext cx="8640960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96336" y="260648"/>
            <a:ext cx="1260000" cy="6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 Marcador de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705678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cxnSp>
        <p:nvCxnSpPr>
          <p:cNvPr id="12" name="Conector recto 12"/>
          <p:cNvCxnSpPr/>
          <p:nvPr/>
        </p:nvCxnSpPr>
        <p:spPr>
          <a:xfrm>
            <a:off x="251520" y="6309320"/>
            <a:ext cx="8640960" cy="0"/>
          </a:xfrm>
          <a:prstGeom prst="line">
            <a:avLst/>
          </a:prstGeom>
          <a:ln w="66675">
            <a:solidFill>
              <a:srgbClr val="D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395536" y="1052736"/>
            <a:ext cx="8352928" cy="51125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just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70CE7-EFC3-4957-BEBF-994DE990FAE5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188640"/>
            <a:ext cx="8640960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96336" y="260648"/>
            <a:ext cx="1260000" cy="6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 Marcador de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705678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cxnSp>
        <p:nvCxnSpPr>
          <p:cNvPr id="12" name="Conector recto 12"/>
          <p:cNvCxnSpPr/>
          <p:nvPr/>
        </p:nvCxnSpPr>
        <p:spPr>
          <a:xfrm>
            <a:off x="251520" y="6309320"/>
            <a:ext cx="8640960" cy="0"/>
          </a:xfrm>
          <a:prstGeom prst="line">
            <a:avLst/>
          </a:prstGeom>
          <a:ln w="66675">
            <a:solidFill>
              <a:srgbClr val="D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395536" y="1052736"/>
            <a:ext cx="8352928" cy="51125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32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just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5C304-1046-46CB-A839-49C14D11C8CB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188640"/>
            <a:ext cx="8640960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96336" y="260648"/>
            <a:ext cx="1260000" cy="6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 Marcador de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705678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cxnSp>
        <p:nvCxnSpPr>
          <p:cNvPr id="12" name="Conector recto 12"/>
          <p:cNvCxnSpPr/>
          <p:nvPr/>
        </p:nvCxnSpPr>
        <p:spPr>
          <a:xfrm>
            <a:off x="251520" y="6309320"/>
            <a:ext cx="8640960" cy="0"/>
          </a:xfrm>
          <a:prstGeom prst="line">
            <a:avLst/>
          </a:prstGeom>
          <a:ln w="66675">
            <a:solidFill>
              <a:srgbClr val="D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395536" y="1052736"/>
            <a:ext cx="8352928" cy="51125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767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just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2EEDB-08A2-4741-8618-28C9985BCF41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188640"/>
            <a:ext cx="8640960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96336" y="260648"/>
            <a:ext cx="1260000" cy="6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 Marcador de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705678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cxnSp>
        <p:nvCxnSpPr>
          <p:cNvPr id="12" name="Conector recto 12"/>
          <p:cNvCxnSpPr/>
          <p:nvPr/>
        </p:nvCxnSpPr>
        <p:spPr>
          <a:xfrm>
            <a:off x="251520" y="6309320"/>
            <a:ext cx="8640960" cy="0"/>
          </a:xfrm>
          <a:prstGeom prst="line">
            <a:avLst/>
          </a:prstGeom>
          <a:ln w="66675">
            <a:solidFill>
              <a:srgbClr val="D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395536" y="1052736"/>
            <a:ext cx="8352928" cy="51125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76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just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2F452-C26F-4FCC-B6D5-07F7CE0446F5}" type="datetime1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21/03/2019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18E25-D0CD-464F-9072-7991DDC2458E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188640"/>
            <a:ext cx="8640960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96336" y="260648"/>
            <a:ext cx="1260000" cy="6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 Marcador de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705678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cxnSp>
        <p:nvCxnSpPr>
          <p:cNvPr id="12" name="Conector recto 12"/>
          <p:cNvCxnSpPr/>
          <p:nvPr/>
        </p:nvCxnSpPr>
        <p:spPr>
          <a:xfrm>
            <a:off x="251520" y="6309320"/>
            <a:ext cx="8640960" cy="0"/>
          </a:xfrm>
          <a:prstGeom prst="line">
            <a:avLst/>
          </a:prstGeom>
          <a:ln w="66675">
            <a:solidFill>
              <a:srgbClr val="D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395536" y="1052736"/>
            <a:ext cx="8352928" cy="51125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5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just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</a:t>
            </a:fld>
            <a:endParaRPr lang="es-CO" dirty="0"/>
          </a:p>
        </p:txBody>
      </p:sp>
      <p:sp>
        <p:nvSpPr>
          <p:cNvPr id="16" name="15 Rectángulo"/>
          <p:cNvSpPr/>
          <p:nvPr/>
        </p:nvSpPr>
        <p:spPr>
          <a:xfrm>
            <a:off x="251520" y="548680"/>
            <a:ext cx="8640960" cy="57606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7" name="Picture 2" descr="http://mariadelrosarioguerra.co/wp-content/themes/serendipity/framework/img/logoC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2905" y="2204864"/>
            <a:ext cx="5465399" cy="2376264"/>
          </a:xfrm>
          <a:prstGeom prst="rect">
            <a:avLst/>
          </a:prstGeom>
          <a:noFill/>
        </p:spPr>
      </p:pic>
      <p:pic>
        <p:nvPicPr>
          <p:cNvPr id="18436" name="Picture 4" descr="Sitio web oficial de la Senadora Maria del Rosario Guer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5517232"/>
            <a:ext cx="1533525" cy="657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729992"/>
            <a:ext cx="7772400" cy="533921"/>
          </a:xfrm>
        </p:spPr>
        <p:txBody>
          <a:bodyPr>
            <a:noAutofit/>
          </a:bodyPr>
          <a:lstStyle/>
          <a:p>
            <a:r>
              <a:rPr lang="es-CO" sz="4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s-CO" sz="4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CO" sz="4000" dirty="0" smtClean="0">
                <a:solidFill>
                  <a:schemeClr val="accent4">
                    <a:lumMod val="75000"/>
                  </a:schemeClr>
                </a:solidFill>
              </a:rPr>
              <a:t>PLAN NACIONAL DE DESARROLLO</a:t>
            </a:r>
            <a:br>
              <a:rPr lang="es-CO" sz="4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CO" sz="4000" dirty="0" smtClean="0">
                <a:solidFill>
                  <a:schemeClr val="accent4">
                    <a:lumMod val="75000"/>
                  </a:schemeClr>
                </a:solidFill>
              </a:rPr>
              <a:t>2018-2022</a:t>
            </a:r>
            <a:br>
              <a:rPr lang="es-CO" sz="4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s-CO" sz="3000" dirty="0" smtClean="0">
                <a:solidFill>
                  <a:schemeClr val="accent3"/>
                </a:solidFill>
              </a:rPr>
              <a:t>PACTO POR COLOMBIA PACTO POR LA EQUIDAD</a:t>
            </a:r>
            <a:r>
              <a:rPr lang="es-CO" sz="3000" dirty="0" smtClean="0">
                <a:solidFill>
                  <a:srgbClr val="FF9900"/>
                </a:solidFill>
              </a:rPr>
              <a:t/>
            </a:r>
            <a:br>
              <a:rPr lang="es-CO" sz="3000" dirty="0" smtClean="0">
                <a:solidFill>
                  <a:srgbClr val="FF9900"/>
                </a:solidFill>
              </a:rPr>
            </a:br>
            <a:r>
              <a:rPr lang="es-CO" dirty="0" smtClean="0">
                <a:solidFill>
                  <a:srgbClr val="FF0000"/>
                </a:solidFill>
              </a:rPr>
              <a:t/>
            </a:r>
            <a:br>
              <a:rPr lang="es-CO" dirty="0" smtClean="0">
                <a:solidFill>
                  <a:srgbClr val="FF0000"/>
                </a:solidFill>
              </a:rPr>
            </a:br>
            <a:r>
              <a:rPr lang="es-CO" sz="3600" dirty="0" smtClean="0">
                <a:solidFill>
                  <a:srgbClr val="FF0000"/>
                </a:solidFill>
              </a:rPr>
              <a:t/>
            </a:r>
            <a:br>
              <a:rPr lang="es-CO" sz="3600" dirty="0" smtClean="0">
                <a:solidFill>
                  <a:srgbClr val="FF0000"/>
                </a:solidFill>
              </a:rPr>
            </a:br>
            <a:endParaRPr lang="es-CO" sz="3600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19200" y="4331203"/>
            <a:ext cx="6400800" cy="22322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es-CO" b="1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</a:pPr>
            <a:endParaRPr lang="es-CO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</a:pPr>
            <a:endParaRPr lang="es-CO" b="1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</a:pPr>
            <a:r>
              <a:rPr lang="es-CO" b="1" dirty="0" smtClean="0">
                <a:solidFill>
                  <a:schemeClr val="accent5">
                    <a:lumMod val="50000"/>
                  </a:schemeClr>
                </a:solidFill>
              </a:rPr>
              <a:t>MARÍA DEL ROSARIO GUERRA</a:t>
            </a:r>
          </a:p>
          <a:p>
            <a:pPr>
              <a:spcBef>
                <a:spcPts val="0"/>
              </a:spcBef>
            </a:pPr>
            <a:r>
              <a:rPr lang="es-CO" sz="1800" b="1" dirty="0" smtClean="0">
                <a:solidFill>
                  <a:schemeClr val="accent5">
                    <a:lumMod val="50000"/>
                  </a:schemeClr>
                </a:solidFill>
              </a:rPr>
              <a:t>Senadora </a:t>
            </a:r>
          </a:p>
          <a:p>
            <a:pPr>
              <a:spcBef>
                <a:spcPts val="0"/>
              </a:spcBef>
            </a:pPr>
            <a:r>
              <a:rPr lang="es-CO" sz="1800" b="1" dirty="0" smtClean="0">
                <a:solidFill>
                  <a:schemeClr val="accent5">
                    <a:lumMod val="50000"/>
                  </a:schemeClr>
                </a:solidFill>
              </a:rPr>
              <a:t>Partido Centro Democrático</a:t>
            </a:r>
          </a:p>
          <a:p>
            <a:endParaRPr lang="es-CO" sz="1800" b="1" dirty="0" smtClean="0">
              <a:solidFill>
                <a:schemeClr val="accent3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2</a:t>
            </a:fld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536545"/>
            <a:ext cx="1620180" cy="158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4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3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Visión incluyente e innovadora</a:t>
            </a:r>
            <a:endParaRPr lang="en-US" dirty="0"/>
          </a:p>
        </p:txBody>
      </p:sp>
      <p:sp>
        <p:nvSpPr>
          <p:cNvPr id="5" name="Rectángulo redondeado 4"/>
          <p:cNvSpPr/>
          <p:nvPr/>
        </p:nvSpPr>
        <p:spPr>
          <a:xfrm>
            <a:off x="107504" y="1052736"/>
            <a:ext cx="8856984" cy="566569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b="1" dirty="0" smtClean="0"/>
              <a:t>Basado en los </a:t>
            </a:r>
            <a:r>
              <a:rPr lang="es-CO" sz="2400" b="1" dirty="0" smtClean="0">
                <a:solidFill>
                  <a:srgbClr val="FFFF00"/>
                </a:solidFill>
              </a:rPr>
              <a:t>objetivos de desarrollo sostenible</a:t>
            </a:r>
            <a:r>
              <a:rPr lang="es-CO" sz="2400" b="1" dirty="0" smtClean="0"/>
              <a:t>, con visión de largo plazo.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b="1" dirty="0" smtClean="0"/>
              <a:t>Construido con las </a:t>
            </a:r>
            <a:r>
              <a:rPr lang="es-CO" sz="2400" b="1" dirty="0" smtClean="0">
                <a:solidFill>
                  <a:srgbClr val="FFFF00"/>
                </a:solidFill>
              </a:rPr>
              <a:t>regiones</a:t>
            </a:r>
            <a:r>
              <a:rPr lang="es-CO" sz="2400" b="1" dirty="0" smtClean="0"/>
              <a:t>: trato diferencial para San Andrés, Providencia y los océanos.</a:t>
            </a:r>
          </a:p>
          <a:p>
            <a:pPr algn="just"/>
            <a:endParaRPr lang="es-CO" sz="2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b="1" dirty="0" smtClean="0"/>
              <a:t>Capítulo exclusivo para: </a:t>
            </a:r>
            <a:r>
              <a:rPr lang="es-CO" sz="2400" b="1" dirty="0" smtClean="0">
                <a:solidFill>
                  <a:srgbClr val="FFFF00"/>
                </a:solidFill>
              </a:rPr>
              <a:t>mujeres, discapacitados y comunidades étnicas.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b="1" dirty="0" smtClean="0">
              <a:solidFill>
                <a:srgbClr val="FFFF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b="1" dirty="0" smtClean="0"/>
              <a:t>Compromiso con la </a:t>
            </a:r>
            <a:r>
              <a:rPr lang="es-CO" sz="2400" b="1" dirty="0" smtClean="0">
                <a:solidFill>
                  <a:srgbClr val="FFFF00"/>
                </a:solidFill>
              </a:rPr>
              <a:t>austeridad</a:t>
            </a:r>
            <a:r>
              <a:rPr lang="es-CO" sz="2400" b="1" dirty="0" smtClean="0"/>
              <a:t> y la gestión eficiente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b="1" dirty="0" smtClean="0"/>
              <a:t>Apuesta por </a:t>
            </a:r>
            <a:r>
              <a:rPr lang="es-CO" sz="2400" b="1" dirty="0" smtClean="0">
                <a:solidFill>
                  <a:srgbClr val="FFFF00"/>
                </a:solidFill>
              </a:rPr>
              <a:t>recuperar la economía con </a:t>
            </a:r>
            <a:r>
              <a:rPr lang="es-CO" sz="2400" b="1" dirty="0" smtClean="0"/>
              <a:t>emprendimiento, Ciencia, Tecnología, Innovación y cultura.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400" b="1" dirty="0" smtClean="0"/>
              <a:t>Pacto por la </a:t>
            </a:r>
            <a:r>
              <a:rPr lang="es-CO" sz="2400" b="1" dirty="0" smtClean="0">
                <a:solidFill>
                  <a:srgbClr val="FFFF00"/>
                </a:solidFill>
              </a:rPr>
              <a:t>equidad </a:t>
            </a:r>
            <a:r>
              <a:rPr lang="es-CO" sz="2400" b="1" dirty="0" smtClean="0"/>
              <a:t>con el 46,3% de las inversiones</a:t>
            </a:r>
            <a:endParaRPr lang="es-CO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8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8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8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8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4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sz="24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sz="24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109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4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ángulo redondeado 4"/>
          <p:cNvSpPr/>
          <p:nvPr/>
        </p:nvSpPr>
        <p:spPr>
          <a:xfrm>
            <a:off x="899592" y="2626322"/>
            <a:ext cx="7488832" cy="223224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800" b="1" dirty="0" smtClean="0"/>
              <a:t>¿CÓMO SE FINANCIA EL PND 2018-2022?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764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e 8"/>
          <p:cNvSpPr/>
          <p:nvPr/>
        </p:nvSpPr>
        <p:spPr>
          <a:xfrm>
            <a:off x="6084168" y="1825439"/>
            <a:ext cx="144016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5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2800" dirty="0" smtClean="0"/>
              <a:t>Plan plurianual de inversiones</a:t>
            </a:r>
            <a:endParaRPr lang="en-US" sz="2800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735725"/>
              </p:ext>
            </p:extLst>
          </p:nvPr>
        </p:nvGraphicFramePr>
        <p:xfrm>
          <a:off x="276749" y="1306848"/>
          <a:ext cx="8424936" cy="509567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768534">
                  <a:extLst>
                    <a:ext uri="{9D8B030D-6E8A-4147-A177-3AD203B41FA5}">
                      <a16:colId xmlns:a16="http://schemas.microsoft.com/office/drawing/2014/main" val="3117964102"/>
                    </a:ext>
                  </a:extLst>
                </a:gridCol>
                <a:gridCol w="2124133">
                  <a:extLst>
                    <a:ext uri="{9D8B030D-6E8A-4147-A177-3AD203B41FA5}">
                      <a16:colId xmlns:a16="http://schemas.microsoft.com/office/drawing/2014/main" val="3022315941"/>
                    </a:ext>
                  </a:extLst>
                </a:gridCol>
                <a:gridCol w="2052535">
                  <a:extLst>
                    <a:ext uri="{9D8B030D-6E8A-4147-A177-3AD203B41FA5}">
                      <a16:colId xmlns:a16="http://schemas.microsoft.com/office/drawing/2014/main" val="732045924"/>
                    </a:ext>
                  </a:extLst>
                </a:gridCol>
                <a:gridCol w="1479734">
                  <a:extLst>
                    <a:ext uri="{9D8B030D-6E8A-4147-A177-3AD203B41FA5}">
                      <a16:colId xmlns:a16="http://schemas.microsoft.com/office/drawing/2014/main" val="2939310294"/>
                    </a:ext>
                  </a:extLst>
                </a:gridCol>
              </a:tblGrid>
              <a:tr h="582467">
                <a:tc>
                  <a:txBody>
                    <a:bodyPr/>
                    <a:lstStyle/>
                    <a:p>
                      <a:pPr algn="l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</a:rPr>
                        <a:t>2014-2018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</a:rPr>
                        <a:t>2018-2022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</a:rPr>
                        <a:t>Var</a:t>
                      </a:r>
                      <a:r>
                        <a:rPr lang="en-US" sz="2400" u="none" strike="noStrike" dirty="0">
                          <a:effectLst/>
                        </a:rPr>
                        <a:t> 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50597425"/>
                  </a:ext>
                </a:extLst>
              </a:tr>
              <a:tr h="664645">
                <a:tc>
                  <a:txBody>
                    <a:bodyPr/>
                    <a:lstStyle/>
                    <a:p>
                      <a:pPr algn="l" fontAlgn="ctr"/>
                      <a:r>
                        <a:rPr lang="es-CO" sz="28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Inversione</a:t>
                      </a:r>
                      <a:r>
                        <a:rPr lang="es-CO" sz="2800" b="1" i="0" u="none" strike="noStrike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4000" b="1" u="none" strike="noStrike" dirty="0">
                          <a:effectLst/>
                        </a:rPr>
                        <a:t>806,6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4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1.096</a:t>
                      </a:r>
                      <a:endParaRPr lang="en-US" sz="4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4000" b="1" u="none" strike="noStrike" dirty="0">
                          <a:effectLst/>
                        </a:rPr>
                        <a:t>36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88272674"/>
                  </a:ext>
                </a:extLst>
              </a:tr>
              <a:tr h="4979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Emp. </a:t>
                      </a:r>
                      <a:r>
                        <a:rPr lang="en-US" sz="2800" u="none" strike="noStrike" dirty="0" err="1">
                          <a:effectLst/>
                        </a:rPr>
                        <a:t>Públicas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3,9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57,8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</a:rPr>
                        <a:t>1.382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85210993"/>
                  </a:ext>
                </a:extLst>
              </a:tr>
              <a:tr h="4979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PGN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296,6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352,2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19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642051"/>
                  </a:ext>
                </a:extLst>
              </a:tr>
              <a:tr h="4979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>
                          <a:effectLst/>
                        </a:rPr>
                        <a:t>Privados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275,9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363,2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32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41806830"/>
                  </a:ext>
                </a:extLst>
              </a:tr>
              <a:tr h="838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>
                          <a:effectLst/>
                        </a:rPr>
                        <a:t>Rec. Propios Territoriales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>
                          <a:effectLst/>
                        </a:rPr>
                        <a:t>54,9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115,7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111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663722"/>
                  </a:ext>
                </a:extLst>
              </a:tr>
              <a:tr h="4979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>
                          <a:effectLst/>
                        </a:rPr>
                        <a:t>SGP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>
                          <a:effectLst/>
                        </a:rPr>
                        <a:t>152,1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169,3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11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30873425"/>
                  </a:ext>
                </a:extLst>
              </a:tr>
              <a:tr h="4979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SGR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>
                          <a:effectLst/>
                        </a:rPr>
                        <a:t>23,2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33,7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45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37279871"/>
                  </a:ext>
                </a:extLst>
              </a:tr>
              <a:tr h="4979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 err="1">
                          <a:effectLst/>
                        </a:rPr>
                        <a:t>Cooperación</a:t>
                      </a:r>
                      <a:r>
                        <a:rPr lang="en-US" sz="2800" u="none" strike="noStrike" dirty="0">
                          <a:effectLst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u="none" strike="noStrike" dirty="0" smtClean="0">
                          <a:effectLst/>
                        </a:rPr>
                        <a:t>-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4,1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>
                          <a:effectLst/>
                        </a:rPr>
                        <a:t>100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52153208"/>
                  </a:ext>
                </a:extLst>
              </a:tr>
            </a:tbl>
          </a:graphicData>
        </a:graphic>
      </p:graphicFrame>
      <p:sp>
        <p:nvSpPr>
          <p:cNvPr id="7" name="TextBox 5">
            <a:extLst>
              <a:ext uri="{FF2B5EF4-FFF2-40B4-BE49-F238E27FC236}">
                <a16:creationId xmlns:a16="http://schemas.microsoft.com/office/drawing/2014/main" id="{38AB4DC0-184F-4814-B9FB-13B07465ADB2}"/>
              </a:ext>
            </a:extLst>
          </p:cNvPr>
          <p:cNvSpPr txBox="1"/>
          <p:nvPr/>
        </p:nvSpPr>
        <p:spPr>
          <a:xfrm>
            <a:off x="6444208" y="1052736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$ billones constantes de 2018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38AB4DC0-184F-4814-B9FB-13B07465ADB2}"/>
              </a:ext>
            </a:extLst>
          </p:cNvPr>
          <p:cNvSpPr txBox="1"/>
          <p:nvPr/>
        </p:nvSpPr>
        <p:spPr>
          <a:xfrm>
            <a:off x="179512" y="6564321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Fuente: DNP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47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6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CO" sz="2600" dirty="0" smtClean="0"/>
              <a:t>Sectores con mayor </a:t>
            </a:r>
            <a:r>
              <a:rPr lang="es-CO" sz="2600" dirty="0" smtClean="0">
                <a:solidFill>
                  <a:srgbClr val="FFFF00"/>
                </a:solidFill>
              </a:rPr>
              <a:t>aumento</a:t>
            </a:r>
            <a:r>
              <a:rPr lang="es-CO" sz="2600" dirty="0" smtClean="0"/>
              <a:t> en el PPI: compromiso claro con la equidad</a:t>
            </a:r>
            <a:endParaRPr lang="en-US" sz="2600" dirty="0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38AB4DC0-184F-4814-B9FB-13B07465ADB2}"/>
              </a:ext>
            </a:extLst>
          </p:cNvPr>
          <p:cNvSpPr txBox="1"/>
          <p:nvPr/>
        </p:nvSpPr>
        <p:spPr>
          <a:xfrm>
            <a:off x="6695728" y="1028285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$ billones constantes de 2018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38AB4DC0-184F-4814-B9FB-13B07465ADB2}"/>
              </a:ext>
            </a:extLst>
          </p:cNvPr>
          <p:cNvSpPr txBox="1"/>
          <p:nvPr/>
        </p:nvSpPr>
        <p:spPr>
          <a:xfrm>
            <a:off x="107504" y="6581001"/>
            <a:ext cx="24482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Fuente: DNP</a:t>
            </a:r>
            <a:endParaRPr lang="en-US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188681"/>
              </p:ext>
            </p:extLst>
          </p:nvPr>
        </p:nvGraphicFramePr>
        <p:xfrm>
          <a:off x="323528" y="1305287"/>
          <a:ext cx="8568955" cy="5076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2369">
                  <a:extLst>
                    <a:ext uri="{9D8B030D-6E8A-4147-A177-3AD203B41FA5}">
                      <a16:colId xmlns:a16="http://schemas.microsoft.com/office/drawing/2014/main" val="179300655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21004565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73626144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172699950"/>
                    </a:ext>
                  </a:extLst>
                </a:gridCol>
                <a:gridCol w="1008114">
                  <a:extLst>
                    <a:ext uri="{9D8B030D-6E8A-4147-A177-3AD203B41FA5}">
                      <a16:colId xmlns:a16="http://schemas.microsoft.com/office/drawing/2014/main" val="4237780951"/>
                    </a:ext>
                  </a:extLst>
                </a:gridCol>
              </a:tblGrid>
              <a:tr h="38520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Sector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2014-2018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2018-2022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err="1">
                          <a:effectLst/>
                        </a:rPr>
                        <a:t>Diferencia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err="1" smtClean="0">
                          <a:effectLst/>
                        </a:rPr>
                        <a:t>Var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3619193"/>
                  </a:ext>
                </a:extLst>
              </a:tr>
              <a:tr h="51064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Educación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171,4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216,5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45,2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0214237"/>
                  </a:ext>
                </a:extLst>
              </a:tr>
              <a:tr h="4254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Salud</a:t>
                      </a:r>
                      <a:r>
                        <a:rPr lang="en-US" sz="2000" u="none" strike="noStrike" dirty="0">
                          <a:effectLst/>
                        </a:rPr>
                        <a:t> y </a:t>
                      </a:r>
                      <a:r>
                        <a:rPr lang="en-US" sz="2000" u="none" strike="noStrike" dirty="0" err="1">
                          <a:effectLst/>
                        </a:rPr>
                        <a:t>protección</a:t>
                      </a:r>
                      <a:r>
                        <a:rPr lang="en-US" sz="2000" u="none" strike="noStrike" dirty="0">
                          <a:effectLst/>
                        </a:rPr>
                        <a:t> social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131,2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157,4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26,2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57107631"/>
                  </a:ext>
                </a:extLst>
              </a:tr>
              <a:tr h="4254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Transporte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60,9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86,4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25,5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34020572"/>
                  </a:ext>
                </a:extLst>
              </a:tr>
              <a:tr h="4254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Minas y energía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99,7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122,5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22,8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19616394"/>
                  </a:ext>
                </a:extLst>
              </a:tr>
              <a:tr h="51718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Vivienda, ciudad y territorio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45,5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65,6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20,1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78724691"/>
                  </a:ext>
                </a:extLst>
              </a:tr>
              <a:tr h="460024">
                <a:tc>
                  <a:txBody>
                    <a:bodyPr/>
                    <a:lstStyle/>
                    <a:p>
                      <a:pPr algn="l" fontAlgn="b"/>
                      <a:r>
                        <a:rPr lang="es-CO" sz="20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CTi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13,5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19,2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5,7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42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7464716"/>
                  </a:ext>
                </a:extLst>
              </a:tr>
              <a:tr h="44392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 smtClean="0">
                          <a:effectLst/>
                        </a:rPr>
                        <a:t>Agricultura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16,3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4,7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8953459"/>
                  </a:ext>
                </a:extLst>
              </a:tr>
              <a:tr h="58463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Comercio, industria y turismo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8,2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11,8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3,6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44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55792107"/>
                  </a:ext>
                </a:extLst>
              </a:tr>
              <a:tr h="47252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Inclusión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social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43,3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46,8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3,5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90856301"/>
                  </a:ext>
                </a:extLst>
              </a:tr>
              <a:tr h="4254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Ambiente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6,3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9,5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3,2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51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94593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02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7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2800" dirty="0" smtClean="0"/>
              <a:t>PPI regionalizado</a:t>
            </a:r>
            <a:endParaRPr lang="en-US" sz="2800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704089"/>
              </p:ext>
            </p:extLst>
          </p:nvPr>
        </p:nvGraphicFramePr>
        <p:xfrm>
          <a:off x="395539" y="1268760"/>
          <a:ext cx="8296694" cy="526573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581194">
                  <a:extLst>
                    <a:ext uri="{9D8B030D-6E8A-4147-A177-3AD203B41FA5}">
                      <a16:colId xmlns:a16="http://schemas.microsoft.com/office/drawing/2014/main" val="3580486609"/>
                    </a:ext>
                  </a:extLst>
                </a:gridCol>
                <a:gridCol w="1428875">
                  <a:extLst>
                    <a:ext uri="{9D8B030D-6E8A-4147-A177-3AD203B41FA5}">
                      <a16:colId xmlns:a16="http://schemas.microsoft.com/office/drawing/2014/main" val="3933094836"/>
                    </a:ext>
                  </a:extLst>
                </a:gridCol>
                <a:gridCol w="1428875">
                  <a:extLst>
                    <a:ext uri="{9D8B030D-6E8A-4147-A177-3AD203B41FA5}">
                      <a16:colId xmlns:a16="http://schemas.microsoft.com/office/drawing/2014/main" val="10433413"/>
                    </a:ext>
                  </a:extLst>
                </a:gridCol>
                <a:gridCol w="1428875">
                  <a:extLst>
                    <a:ext uri="{9D8B030D-6E8A-4147-A177-3AD203B41FA5}">
                      <a16:colId xmlns:a16="http://schemas.microsoft.com/office/drawing/2014/main" val="2593452167"/>
                    </a:ext>
                  </a:extLst>
                </a:gridCol>
                <a:gridCol w="1428875">
                  <a:extLst>
                    <a:ext uri="{9D8B030D-6E8A-4147-A177-3AD203B41FA5}">
                      <a16:colId xmlns:a16="http://schemas.microsoft.com/office/drawing/2014/main" val="1301014266"/>
                    </a:ext>
                  </a:extLst>
                </a:gridCol>
              </a:tblGrid>
              <a:tr h="5029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</a:rPr>
                        <a:t>Región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2014-2018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2018-2022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Diferencia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Var 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1807854"/>
                  </a:ext>
                </a:extLst>
              </a:tr>
              <a:tr h="502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Central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175,5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234,6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59,1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33,7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54415461"/>
                  </a:ext>
                </a:extLst>
              </a:tr>
              <a:tr h="502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Caribe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138,2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182,0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43,8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31,7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9576282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Eje cafetero y Antioquia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98,5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133,2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34,7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35,3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1919289"/>
                  </a:ext>
                </a:extLst>
              </a:tr>
              <a:tr h="502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Pacífico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90,8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121,0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30,2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33,3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73998923"/>
                  </a:ext>
                </a:extLst>
              </a:tr>
              <a:tr h="502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Llanos-Orinoquía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49,9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70,0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20,2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40,5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19675434"/>
                  </a:ext>
                </a:extLst>
              </a:tr>
              <a:tr h="502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Amazonía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20,5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34,1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13,5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65,9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69750351"/>
                  </a:ext>
                </a:extLst>
              </a:tr>
              <a:tr h="502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Santanderes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52,3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61,7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9,4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18,0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52046212"/>
                  </a:ext>
                </a:extLst>
              </a:tr>
              <a:tr h="502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Seaflower Region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2,8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3,4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0,5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19,2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4090291"/>
                  </a:ext>
                </a:extLst>
              </a:tr>
              <a:tr h="502955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Océanos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0208779"/>
                  </a:ext>
                </a:extLst>
              </a:tr>
            </a:tbl>
          </a:graphicData>
        </a:graphic>
      </p:graphicFrame>
      <p:sp>
        <p:nvSpPr>
          <p:cNvPr id="9" name="TextBox 5">
            <a:extLst>
              <a:ext uri="{FF2B5EF4-FFF2-40B4-BE49-F238E27FC236}">
                <a16:creationId xmlns:a16="http://schemas.microsoft.com/office/drawing/2014/main" id="{38AB4DC0-184F-4814-B9FB-13B07465ADB2}"/>
              </a:ext>
            </a:extLst>
          </p:cNvPr>
          <p:cNvSpPr txBox="1"/>
          <p:nvPr/>
        </p:nvSpPr>
        <p:spPr>
          <a:xfrm>
            <a:off x="6444208" y="1052736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$ billones constantes de 2018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38AB4DC0-184F-4814-B9FB-13B07465ADB2}"/>
              </a:ext>
            </a:extLst>
          </p:cNvPr>
          <p:cNvSpPr txBox="1"/>
          <p:nvPr/>
        </p:nvSpPr>
        <p:spPr>
          <a:xfrm>
            <a:off x="179512" y="6564321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Fuente: DNP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0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8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ángulo redondeado 4"/>
          <p:cNvSpPr/>
          <p:nvPr/>
        </p:nvSpPr>
        <p:spPr>
          <a:xfrm>
            <a:off x="899592" y="2626322"/>
            <a:ext cx="7488832" cy="223224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800" b="1" dirty="0" smtClean="0"/>
              <a:t>LAS PROPUESTAS DE CAMPAÑA SE CUMPLEN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75505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9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dirty="0" smtClean="0"/>
              <a:t>EQUIDAD</a:t>
            </a:r>
            <a:endParaRPr lang="en-US" sz="3200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683350"/>
              </p:ext>
            </p:extLst>
          </p:nvPr>
        </p:nvGraphicFramePr>
        <p:xfrm>
          <a:off x="323528" y="1119659"/>
          <a:ext cx="8496943" cy="54006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4834881">
                  <a:extLst>
                    <a:ext uri="{9D8B030D-6E8A-4147-A177-3AD203B41FA5}">
                      <a16:colId xmlns:a16="http://schemas.microsoft.com/office/drawing/2014/main" val="2062703172"/>
                    </a:ext>
                  </a:extLst>
                </a:gridCol>
                <a:gridCol w="1771193">
                  <a:extLst>
                    <a:ext uri="{9D8B030D-6E8A-4147-A177-3AD203B41FA5}">
                      <a16:colId xmlns:a16="http://schemas.microsoft.com/office/drawing/2014/main" val="1286631351"/>
                    </a:ext>
                  </a:extLst>
                </a:gridCol>
                <a:gridCol w="1890869">
                  <a:extLst>
                    <a:ext uri="{9D8B030D-6E8A-4147-A177-3AD203B41FA5}">
                      <a16:colId xmlns:a16="http://schemas.microsoft.com/office/drawing/2014/main" val="2220501511"/>
                    </a:ext>
                  </a:extLst>
                </a:gridCol>
              </a:tblGrid>
              <a:tr h="885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</a:rPr>
                        <a:t>Indicador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</a:rPr>
                        <a:t>Línea</a:t>
                      </a:r>
                      <a:r>
                        <a:rPr lang="en-US" sz="2400" u="none" strike="noStrike" dirty="0">
                          <a:effectLst/>
                        </a:rPr>
                        <a:t> base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u="none" strike="noStrike" dirty="0" smtClean="0">
                          <a:effectLst/>
                        </a:rPr>
                        <a:t>2022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30010412"/>
                  </a:ext>
                </a:extLst>
              </a:tr>
              <a:tr h="885611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Niños con educación inicial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 millones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r" fontAlgn="ctr"/>
                      <a:r>
                        <a:rPr lang="es-CO" sz="2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millones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53964660"/>
                  </a:ext>
                </a:extLst>
              </a:tr>
              <a:tr h="8856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 err="1">
                          <a:effectLst/>
                        </a:rPr>
                        <a:t>Beneficiarios</a:t>
                      </a:r>
                      <a:r>
                        <a:rPr lang="en-US" sz="2400" u="none" strike="noStrike" dirty="0">
                          <a:effectLst/>
                        </a:rPr>
                        <a:t> PAE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5,3 </a:t>
                      </a:r>
                      <a:r>
                        <a:rPr lang="en-US" sz="2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millones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 </a:t>
                      </a:r>
                      <a:endParaRPr lang="en-US" sz="2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r" fontAlgn="ctr"/>
                      <a:r>
                        <a:rPr lang="en-US" sz="2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millones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3384262"/>
                  </a:ext>
                </a:extLst>
              </a:tr>
              <a:tr h="914589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u="none" strike="noStrike" dirty="0">
                          <a:effectLst/>
                        </a:rPr>
                        <a:t>Estudiantes de educación media con doble </a:t>
                      </a:r>
                      <a:r>
                        <a:rPr lang="es-MX" sz="2400" u="none" strike="noStrike" dirty="0" smtClean="0">
                          <a:effectLst/>
                        </a:rPr>
                        <a:t>titulación</a:t>
                      </a:r>
                      <a:endParaRPr lang="es-MX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530.000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650.000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52833881"/>
                  </a:ext>
                </a:extLst>
              </a:tr>
              <a:tr h="914589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Estudiantes con jornada única escolar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900mil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  <a:r>
                        <a:rPr lang="en-US" sz="2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r" fontAlgn="ctr"/>
                      <a:r>
                        <a:rPr lang="en-US" sz="28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millones</a:t>
                      </a:r>
                      <a:endParaRPr lang="es-CO" sz="280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33157340"/>
                  </a:ext>
                </a:extLst>
              </a:tr>
              <a:tr h="914589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u="none" strike="noStrike" dirty="0">
                          <a:effectLst/>
                        </a:rPr>
                        <a:t>Familias en el programa "Mi Familia"</a:t>
                      </a:r>
                      <a:endParaRPr lang="es-MX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280.000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86967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87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10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dirty="0" smtClean="0"/>
              <a:t>EQUIDAD</a:t>
            </a:r>
            <a:endParaRPr lang="en-US" sz="3200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805179"/>
              </p:ext>
            </p:extLst>
          </p:nvPr>
        </p:nvGraphicFramePr>
        <p:xfrm>
          <a:off x="323528" y="1196753"/>
          <a:ext cx="8496943" cy="507996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4834881">
                  <a:extLst>
                    <a:ext uri="{9D8B030D-6E8A-4147-A177-3AD203B41FA5}">
                      <a16:colId xmlns:a16="http://schemas.microsoft.com/office/drawing/2014/main" val="2062703172"/>
                    </a:ext>
                  </a:extLst>
                </a:gridCol>
                <a:gridCol w="1771193">
                  <a:extLst>
                    <a:ext uri="{9D8B030D-6E8A-4147-A177-3AD203B41FA5}">
                      <a16:colId xmlns:a16="http://schemas.microsoft.com/office/drawing/2014/main" val="1286631351"/>
                    </a:ext>
                  </a:extLst>
                </a:gridCol>
                <a:gridCol w="1890869">
                  <a:extLst>
                    <a:ext uri="{9D8B030D-6E8A-4147-A177-3AD203B41FA5}">
                      <a16:colId xmlns:a16="http://schemas.microsoft.com/office/drawing/2014/main" val="2220501511"/>
                    </a:ext>
                  </a:extLst>
                </a:gridCol>
              </a:tblGrid>
              <a:tr h="99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</a:rPr>
                        <a:t>Indicador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</a:rPr>
                        <a:t>Línea</a:t>
                      </a:r>
                      <a:r>
                        <a:rPr lang="en-US" sz="2400" u="none" strike="noStrike" dirty="0">
                          <a:effectLst/>
                        </a:rPr>
                        <a:t> base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u="none" strike="noStrike" dirty="0" smtClean="0">
                          <a:effectLst/>
                        </a:rPr>
                        <a:t>2022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30010412"/>
                  </a:ext>
                </a:extLst>
              </a:tr>
              <a:tr h="996431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Jóvenes</a:t>
                      </a:r>
                      <a:r>
                        <a:rPr lang="es-MX" sz="2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en acción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130mil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500mil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43467161"/>
                  </a:ext>
                </a:extLst>
              </a:tr>
              <a:tr h="1029034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u="none" strike="noStrike" dirty="0">
                          <a:effectLst/>
                        </a:rPr>
                        <a:t>Nuevas vivienda de interés social</a:t>
                      </a:r>
                      <a:endParaRPr lang="es-MX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520mil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79447134"/>
                  </a:ext>
                </a:extLst>
              </a:tr>
              <a:tr h="1029034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Beneficiarios con mejoramiento de vivienda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600mil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41708855"/>
                  </a:ext>
                </a:extLst>
              </a:tr>
              <a:tr h="1029034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Personas en condición</a:t>
                      </a:r>
                      <a:r>
                        <a:rPr lang="es-MX" sz="2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de pobreza monetaria 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12,9 </a:t>
                      </a:r>
                    </a:p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millones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 </a:t>
                      </a:r>
                    </a:p>
                    <a:p>
                      <a:pPr algn="r" fontAlgn="ctr"/>
                      <a:r>
                        <a:rPr lang="es-CO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millones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55083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02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11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dirty="0" smtClean="0"/>
              <a:t>LEGALIDAD</a:t>
            </a:r>
            <a:endParaRPr lang="en-US" sz="3200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326664"/>
              </p:ext>
            </p:extLst>
          </p:nvPr>
        </p:nvGraphicFramePr>
        <p:xfrm>
          <a:off x="323529" y="1196752"/>
          <a:ext cx="8496944" cy="5112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34882">
                  <a:extLst>
                    <a:ext uri="{9D8B030D-6E8A-4147-A177-3AD203B41FA5}">
                      <a16:colId xmlns:a16="http://schemas.microsoft.com/office/drawing/2014/main" val="1086798839"/>
                    </a:ext>
                  </a:extLst>
                </a:gridCol>
                <a:gridCol w="1771192">
                  <a:extLst>
                    <a:ext uri="{9D8B030D-6E8A-4147-A177-3AD203B41FA5}">
                      <a16:colId xmlns:a16="http://schemas.microsoft.com/office/drawing/2014/main" val="3670366775"/>
                    </a:ext>
                  </a:extLst>
                </a:gridCol>
                <a:gridCol w="1890870">
                  <a:extLst>
                    <a:ext uri="{9D8B030D-6E8A-4147-A177-3AD203B41FA5}">
                      <a16:colId xmlns:a16="http://schemas.microsoft.com/office/drawing/2014/main" val="1388431488"/>
                    </a:ext>
                  </a:extLst>
                </a:gridCol>
              </a:tblGrid>
              <a:tr h="5325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err="1">
                          <a:effectLst/>
                        </a:rPr>
                        <a:t>Indicador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Línea base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2022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37760296"/>
                  </a:ext>
                </a:extLst>
              </a:tr>
              <a:tr h="11450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 err="1" smtClean="0">
                          <a:effectLst/>
                        </a:rPr>
                        <a:t>Tasa</a:t>
                      </a:r>
                      <a:r>
                        <a:rPr lang="en-US" sz="2800" u="none" strike="noStrike" dirty="0" smtClean="0">
                          <a:effectLst/>
                        </a:rPr>
                        <a:t> </a:t>
                      </a:r>
                      <a:r>
                        <a:rPr lang="en-US" sz="2800" u="none" strike="noStrike" dirty="0">
                          <a:effectLst/>
                        </a:rPr>
                        <a:t>de </a:t>
                      </a:r>
                      <a:r>
                        <a:rPr lang="en-US" sz="2800" u="none" strike="noStrike" dirty="0" err="1">
                          <a:effectLst/>
                        </a:rPr>
                        <a:t>homicidios</a:t>
                      </a:r>
                      <a:r>
                        <a:rPr lang="en-US" sz="2800" u="none" strike="noStrike" dirty="0">
                          <a:effectLst/>
                        </a:rPr>
                        <a:t> </a:t>
                      </a:r>
                      <a:r>
                        <a:rPr lang="en-US" sz="2800" u="none" strike="noStrike" dirty="0" err="1">
                          <a:effectLst/>
                        </a:rPr>
                        <a:t>por</a:t>
                      </a:r>
                      <a:r>
                        <a:rPr lang="en-US" sz="2800" u="none" strike="noStrike" dirty="0">
                          <a:effectLst/>
                        </a:rPr>
                        <a:t> </a:t>
                      </a:r>
                      <a:r>
                        <a:rPr lang="en-US" sz="2800" u="none" strike="noStrike" dirty="0" err="1">
                          <a:effectLst/>
                        </a:rPr>
                        <a:t>cada</a:t>
                      </a:r>
                      <a:r>
                        <a:rPr lang="en-US" sz="2800" u="none" strike="noStrike" dirty="0">
                          <a:effectLst/>
                        </a:rPr>
                        <a:t> 100.000 </a:t>
                      </a:r>
                      <a:r>
                        <a:rPr lang="en-US" sz="2800" u="none" strike="noStrike" dirty="0" err="1">
                          <a:effectLst/>
                        </a:rPr>
                        <a:t>habitantes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25,8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23,23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1790562"/>
                  </a:ext>
                </a:extLst>
              </a:tr>
              <a:tr h="1145015">
                <a:tc>
                  <a:txBody>
                    <a:bodyPr/>
                    <a:lstStyle/>
                    <a:p>
                      <a:pPr algn="l" fontAlgn="ctr"/>
                      <a:r>
                        <a:rPr lang="es-MX" sz="2800" u="none" strike="noStrike" dirty="0">
                          <a:effectLst/>
                        </a:rPr>
                        <a:t>Estructuras criminales entregadas a la Fiscalía</a:t>
                      </a:r>
                      <a:endParaRPr lang="es-MX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60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250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68051196"/>
                  </a:ext>
                </a:extLst>
              </a:tr>
              <a:tr h="1145015">
                <a:tc>
                  <a:txBody>
                    <a:bodyPr/>
                    <a:lstStyle/>
                    <a:p>
                      <a:pPr algn="l" fontAlgn="ctr"/>
                      <a:r>
                        <a:rPr lang="es-MX" sz="2800" u="none" strike="noStrike" dirty="0">
                          <a:effectLst/>
                        </a:rPr>
                        <a:t>Cultivos </a:t>
                      </a:r>
                      <a:r>
                        <a:rPr lang="es-MX" sz="2800" u="none" strike="noStrike" dirty="0" smtClean="0">
                          <a:effectLst/>
                        </a:rPr>
                        <a:t>ilícitos erradicados</a:t>
                      </a:r>
                      <a:endParaRPr lang="es-MX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143.094 ha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280.000 ha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00441366"/>
                  </a:ext>
                </a:extLst>
              </a:tr>
              <a:tr h="1145015">
                <a:tc>
                  <a:txBody>
                    <a:bodyPr/>
                    <a:lstStyle/>
                    <a:p>
                      <a:pPr algn="l" fontAlgn="ctr"/>
                      <a:r>
                        <a:rPr lang="es-MX" sz="2800" u="none" strike="noStrike" dirty="0" smtClean="0">
                          <a:effectLst/>
                        </a:rPr>
                        <a:t>Beneficiarios</a:t>
                      </a:r>
                      <a:r>
                        <a:rPr lang="es-MX" sz="2800" u="none" strike="noStrike" baseline="0" dirty="0" smtClean="0">
                          <a:effectLst/>
                        </a:rPr>
                        <a:t> </a:t>
                      </a:r>
                      <a:r>
                        <a:rPr lang="es-MX" sz="2800" u="none" strike="noStrike" dirty="0" smtClean="0">
                          <a:effectLst/>
                        </a:rPr>
                        <a:t>ley </a:t>
                      </a:r>
                      <a:r>
                        <a:rPr lang="es-MX" sz="2800" u="none" strike="noStrike" dirty="0">
                          <a:effectLst/>
                        </a:rPr>
                        <a:t>del veterano </a:t>
                      </a:r>
                      <a:endParaRPr lang="es-MX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6.750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15.000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00177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34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12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dirty="0" smtClean="0"/>
              <a:t>EMPRENDIMIENTO</a:t>
            </a:r>
            <a:endParaRPr lang="en-US" sz="3200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440312"/>
              </p:ext>
            </p:extLst>
          </p:nvPr>
        </p:nvGraphicFramePr>
        <p:xfrm>
          <a:off x="323528" y="1196753"/>
          <a:ext cx="8424936" cy="519946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4001845">
                  <a:extLst>
                    <a:ext uri="{9D8B030D-6E8A-4147-A177-3AD203B41FA5}">
                      <a16:colId xmlns:a16="http://schemas.microsoft.com/office/drawing/2014/main" val="3238164632"/>
                    </a:ext>
                  </a:extLst>
                </a:gridCol>
                <a:gridCol w="2429404">
                  <a:extLst>
                    <a:ext uri="{9D8B030D-6E8A-4147-A177-3AD203B41FA5}">
                      <a16:colId xmlns:a16="http://schemas.microsoft.com/office/drawing/2014/main" val="3249041453"/>
                    </a:ext>
                  </a:extLst>
                </a:gridCol>
                <a:gridCol w="1993687">
                  <a:extLst>
                    <a:ext uri="{9D8B030D-6E8A-4147-A177-3AD203B41FA5}">
                      <a16:colId xmlns:a16="http://schemas.microsoft.com/office/drawing/2014/main" val="2668856695"/>
                    </a:ext>
                  </a:extLst>
                </a:gridCol>
              </a:tblGrid>
              <a:tr h="520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</a:rPr>
                        <a:t>Indicador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effectLst/>
                        </a:rPr>
                        <a:t>Línea</a:t>
                      </a:r>
                      <a:r>
                        <a:rPr lang="en-US" sz="2400" u="none" strike="noStrike" dirty="0">
                          <a:effectLst/>
                        </a:rPr>
                        <a:t> base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effectLst/>
                        </a:rPr>
                        <a:t> </a:t>
                      </a:r>
                      <a:r>
                        <a:rPr lang="en-US" sz="2400" u="none" strike="noStrike" dirty="0">
                          <a:effectLst/>
                        </a:rPr>
                        <a:t>2022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7502210"/>
                  </a:ext>
                </a:extLst>
              </a:tr>
              <a:tr h="8869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 err="1">
                          <a:effectLst/>
                        </a:rPr>
                        <a:t>Empresas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apoyadas</a:t>
                      </a:r>
                      <a:r>
                        <a:rPr lang="en-US" sz="2400" u="none" strike="noStrike" dirty="0">
                          <a:effectLst/>
                        </a:rPr>
                        <a:t> con </a:t>
                      </a:r>
                      <a:r>
                        <a:rPr lang="en-US" sz="2400" u="none" strike="noStrike" dirty="0" err="1">
                          <a:effectLst/>
                        </a:rPr>
                        <a:t>fábricas</a:t>
                      </a:r>
                      <a:r>
                        <a:rPr lang="en-US" sz="2400" u="none" strike="noStrike" dirty="0">
                          <a:effectLst/>
                        </a:rPr>
                        <a:t> de </a:t>
                      </a:r>
                      <a:r>
                        <a:rPr lang="en-US" sz="2400" u="none" strike="noStrike" dirty="0" err="1">
                          <a:effectLst/>
                        </a:rPr>
                        <a:t>productividad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200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4.000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67052518"/>
                  </a:ext>
                </a:extLst>
              </a:tr>
              <a:tr h="976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 err="1">
                          <a:effectLst/>
                        </a:rPr>
                        <a:t>Inversión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Extranjera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 smtClean="0">
                          <a:effectLst/>
                        </a:rPr>
                        <a:t>directa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9.951 </a:t>
                      </a:r>
                      <a:endParaRPr lang="en-US" sz="2800" b="1" u="none" strike="noStrike" dirty="0" smtClean="0">
                        <a:effectLst/>
                      </a:endParaRPr>
                    </a:p>
                    <a:p>
                      <a:pPr algn="r" fontAlgn="ctr"/>
                      <a:r>
                        <a:rPr lang="en-US" sz="2800" b="1" u="none" strike="noStrike" dirty="0" smtClean="0">
                          <a:effectLst/>
                        </a:rPr>
                        <a:t>USD mill.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11.500 </a:t>
                      </a:r>
                      <a:endParaRPr lang="en-US" sz="2800" b="1" u="none" strike="noStrike" dirty="0" smtClean="0">
                        <a:effectLst/>
                      </a:endParaRPr>
                    </a:p>
                    <a:p>
                      <a:pPr algn="r" fontAlgn="ctr"/>
                      <a:r>
                        <a:rPr lang="en-US" sz="2800" b="1" u="none" strike="noStrike" dirty="0" smtClean="0">
                          <a:effectLst/>
                        </a:rPr>
                        <a:t>USD mill.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33171740"/>
                  </a:ext>
                </a:extLst>
              </a:tr>
              <a:tr h="861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 err="1">
                          <a:effectLst/>
                        </a:rPr>
                        <a:t>Visitantes</a:t>
                      </a:r>
                      <a:r>
                        <a:rPr lang="en-US" sz="2400" u="none" strike="noStrike" dirty="0">
                          <a:effectLst/>
                        </a:rPr>
                        <a:t> no </a:t>
                      </a:r>
                      <a:r>
                        <a:rPr lang="en-US" sz="2400" u="none" strike="noStrike" dirty="0" err="1" smtClean="0">
                          <a:effectLst/>
                        </a:rPr>
                        <a:t>residentes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3,9 </a:t>
                      </a:r>
                      <a:r>
                        <a:rPr lang="en-US" sz="2800" b="1" u="none" strike="noStrike" dirty="0" smtClean="0">
                          <a:effectLst/>
                        </a:rPr>
                        <a:t>mill.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5,1 </a:t>
                      </a:r>
                      <a:r>
                        <a:rPr lang="en-US" sz="2800" b="1" u="none" strike="noStrike" dirty="0" smtClean="0">
                          <a:effectLst/>
                        </a:rPr>
                        <a:t>mill.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75218992"/>
                  </a:ext>
                </a:extLst>
              </a:tr>
              <a:tr h="976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 err="1">
                          <a:effectLst/>
                        </a:rPr>
                        <a:t>Exportaciones</a:t>
                      </a:r>
                      <a:r>
                        <a:rPr lang="en-US" sz="2400" u="none" strike="noStrike" dirty="0">
                          <a:effectLst/>
                        </a:rPr>
                        <a:t> no </a:t>
                      </a:r>
                      <a:r>
                        <a:rPr lang="en-US" sz="2400" u="none" strike="noStrike" dirty="0" err="1">
                          <a:effectLst/>
                        </a:rPr>
                        <a:t>minero-energéticas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23.324 </a:t>
                      </a:r>
                      <a:endParaRPr lang="en-US" sz="2800" b="1" u="none" strike="noStrike" dirty="0" smtClean="0">
                        <a:effectLst/>
                      </a:endParaRPr>
                    </a:p>
                    <a:p>
                      <a:pPr algn="r" fontAlgn="ctr"/>
                      <a:r>
                        <a:rPr lang="en-US" sz="2800" b="1" u="none" strike="noStrike" dirty="0" smtClean="0">
                          <a:effectLst/>
                        </a:rPr>
                        <a:t>USD mill.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27.000 </a:t>
                      </a:r>
                      <a:r>
                        <a:rPr lang="en-US" sz="2800" b="1" u="none" strike="noStrike" dirty="0" err="1" smtClean="0">
                          <a:effectLst/>
                        </a:rPr>
                        <a:t>USDmill</a:t>
                      </a:r>
                      <a:r>
                        <a:rPr lang="en-US" sz="2800" b="1" u="none" strike="noStrike" dirty="0" smtClean="0">
                          <a:effectLst/>
                        </a:rPr>
                        <a:t>.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17542364"/>
                  </a:ext>
                </a:extLst>
              </a:tr>
              <a:tr h="976698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u="none" strike="noStrike" dirty="0">
                          <a:effectLst/>
                        </a:rPr>
                        <a:t>Valor agregado de los sectores de economía naranja </a:t>
                      </a:r>
                      <a:r>
                        <a:rPr lang="es-MX" sz="2400" u="none" strike="noStrike" dirty="0" smtClean="0">
                          <a:effectLst/>
                        </a:rPr>
                        <a:t>%PIB</a:t>
                      </a:r>
                      <a:endParaRPr lang="es-MX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2,9</a:t>
                      </a:r>
                      <a:r>
                        <a:rPr lang="en-US" sz="2800" b="1" u="none" strike="noStrike" dirty="0" smtClean="0">
                          <a:effectLst/>
                        </a:rPr>
                        <a:t>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1" u="none" strike="noStrike" dirty="0">
                          <a:effectLst/>
                        </a:rPr>
                        <a:t>5,1% 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27641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0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13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ángulo redondeado 4"/>
          <p:cNvSpPr/>
          <p:nvPr/>
        </p:nvSpPr>
        <p:spPr>
          <a:xfrm>
            <a:off x="899592" y="2060848"/>
            <a:ext cx="7488832" cy="308575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800" b="1" dirty="0" smtClean="0"/>
              <a:t>EL ARTICULADO DEL PLAN ES NOVEDOSO Y COHERENTE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31911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14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ARTÍCULOS </a:t>
            </a:r>
            <a:r>
              <a:rPr lang="es-CO" dirty="0" smtClean="0">
                <a:solidFill>
                  <a:srgbClr val="FFFF00"/>
                </a:solidFill>
              </a:rPr>
              <a:t>NOVEDOSOS</a:t>
            </a:r>
            <a:r>
              <a:rPr lang="es-CO" dirty="0" smtClean="0"/>
              <a:t>: Emprendimiento y Agricultura</a:t>
            </a:r>
            <a:endParaRPr lang="en-US" dirty="0"/>
          </a:p>
        </p:txBody>
      </p:sp>
      <p:sp>
        <p:nvSpPr>
          <p:cNvPr id="5" name="Rectángulo redondeado 4"/>
          <p:cNvSpPr/>
          <p:nvPr/>
        </p:nvSpPr>
        <p:spPr>
          <a:xfrm>
            <a:off x="304164" y="1219202"/>
            <a:ext cx="6500084" cy="119067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b="1" dirty="0" smtClean="0"/>
              <a:t> </a:t>
            </a:r>
            <a:r>
              <a:rPr lang="es-CO" sz="2400" b="1" dirty="0" smtClean="0"/>
              <a:t>EMISIONES NARANJA</a:t>
            </a:r>
            <a:r>
              <a:rPr lang="es-CO" sz="2400" b="1" dirty="0"/>
              <a:t>:</a:t>
            </a:r>
            <a:r>
              <a:rPr lang="es-MX" sz="2400" b="1" dirty="0" smtClean="0"/>
              <a:t> Gobierno </a:t>
            </a:r>
            <a:r>
              <a:rPr lang="es-MX" sz="2400" b="1" dirty="0"/>
              <a:t>Nacional creará un modelo de </a:t>
            </a:r>
            <a:r>
              <a:rPr lang="es-MX" sz="2400" b="1" dirty="0" smtClean="0"/>
              <a:t>emisiones de hasta $20MM para </a:t>
            </a:r>
            <a:r>
              <a:rPr lang="es-MX" sz="2400" b="1" dirty="0"/>
              <a:t>pequeñas y medianas </a:t>
            </a:r>
            <a:r>
              <a:rPr lang="es-MX" sz="2400" b="1" dirty="0" smtClean="0"/>
              <a:t>empresas (Art. 100).</a:t>
            </a:r>
            <a:endParaRPr lang="en-US" sz="2400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2868108" y="2633702"/>
            <a:ext cx="6048672" cy="122413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GESTIÓN CATASTRAL SERVICIO PÚBLICO: habilitación de gestores catastrales por IGAC (Art. 60).</a:t>
            </a:r>
            <a:endParaRPr lang="en-US" sz="2400" b="1" dirty="0"/>
          </a:p>
        </p:txBody>
      </p:sp>
      <p:sp>
        <p:nvSpPr>
          <p:cNvPr id="10" name="Rectángulo redondeado 9"/>
          <p:cNvSpPr/>
          <p:nvPr/>
        </p:nvSpPr>
        <p:spPr>
          <a:xfrm>
            <a:off x="323528" y="4071617"/>
            <a:ext cx="5652628" cy="117808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CÉDULA RURAL: Considerando las experiencias existentes (Art. 142).</a:t>
            </a:r>
            <a:endParaRPr lang="en-US" sz="2400" b="1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3254152" y="5368059"/>
            <a:ext cx="5680032" cy="111866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400" b="1" dirty="0" smtClean="0"/>
              <a:t>SE ESTABLECE EL SEGURO AGROPECUARIO (Art. 107).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5341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15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CO" dirty="0" smtClean="0"/>
              <a:t>ARTÍCULOS </a:t>
            </a:r>
            <a:r>
              <a:rPr lang="es-CO" dirty="0" smtClean="0">
                <a:solidFill>
                  <a:srgbClr val="FFFF00"/>
                </a:solidFill>
              </a:rPr>
              <a:t>NOVEDOSOS</a:t>
            </a:r>
            <a:r>
              <a:rPr lang="es-CO" dirty="0" smtClean="0"/>
              <a:t>: Educación, inclusión y transporte</a:t>
            </a:r>
            <a:endParaRPr lang="en-US" dirty="0"/>
          </a:p>
        </p:txBody>
      </p:sp>
      <p:sp>
        <p:nvSpPr>
          <p:cNvPr id="6" name="Rectángulo redondeado 5"/>
          <p:cNvSpPr/>
          <p:nvPr/>
        </p:nvSpPr>
        <p:spPr>
          <a:xfrm>
            <a:off x="2339752" y="2559556"/>
            <a:ext cx="6660740" cy="115212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GENERACIÓN DE EMPLEO PARA JÓVENES SIN EXPERIENCIA: 10% de nuevos empleos públicos (Art. 125)</a:t>
            </a:r>
            <a:endParaRPr lang="en-US" sz="2400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467544" y="3965246"/>
            <a:ext cx="5832648" cy="11521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IMPLEMENTACIÓN ESTRATEGIA SACÚDETE (Art. 124)</a:t>
            </a:r>
            <a:endParaRPr lang="en-US" sz="2400" b="1" dirty="0"/>
          </a:p>
        </p:txBody>
      </p:sp>
      <p:sp>
        <p:nvSpPr>
          <p:cNvPr id="10" name="Rectángulo redondeado 9"/>
          <p:cNvSpPr/>
          <p:nvPr/>
        </p:nvSpPr>
        <p:spPr>
          <a:xfrm>
            <a:off x="323528" y="1231222"/>
            <a:ext cx="6264696" cy="11521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FORTALECIMIENTO FINANCIERO UNIVERSIDADES PÚBLICAS: aumento base presupuestal (Art. 108)</a:t>
            </a:r>
            <a:endParaRPr lang="en-US" sz="2400" b="1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2771800" y="5370936"/>
            <a:ext cx="6010607" cy="10801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CREACIÓN DE ZONAS DIFERENCIALES PARA TRANSPORTE (Art. 163)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2250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16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CO" dirty="0" smtClean="0"/>
              <a:t>ARTÍCULOS </a:t>
            </a:r>
            <a:r>
              <a:rPr lang="es-CO" dirty="0" smtClean="0">
                <a:solidFill>
                  <a:srgbClr val="FFFF00"/>
                </a:solidFill>
              </a:rPr>
              <a:t>NOVEDOSOS: </a:t>
            </a:r>
            <a:r>
              <a:rPr lang="es-CO" dirty="0" smtClean="0"/>
              <a:t>Trabajo, salud e igualdad de género</a:t>
            </a:r>
            <a:endParaRPr lang="en-US" dirty="0"/>
          </a:p>
        </p:txBody>
      </p:sp>
      <p:sp>
        <p:nvSpPr>
          <p:cNvPr id="6" name="Rectángulo redondeado 5"/>
          <p:cNvSpPr/>
          <p:nvPr/>
        </p:nvSpPr>
        <p:spPr>
          <a:xfrm>
            <a:off x="251520" y="1196752"/>
            <a:ext cx="6301680" cy="10801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PISO MÍNIMO DE PROTECCIÓN SOCIAL como garantía mínima de seguridad social (Art. 113)</a:t>
            </a:r>
            <a:endParaRPr lang="en-US" sz="2400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2915816" y="2520399"/>
            <a:ext cx="5976664" cy="109712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/>
              <a:t>COTIZACIÓN A SEGURIDAD SOCIAL DE TRABAJADORES INDEPENDIENTES SERÁ MES </a:t>
            </a:r>
            <a:r>
              <a:rPr lang="es-CO" sz="2400" b="1" dirty="0" smtClean="0"/>
              <a:t>VENCIDO (Art. 140)</a:t>
            </a:r>
            <a:endParaRPr lang="en-US" sz="2400" b="1" dirty="0"/>
          </a:p>
        </p:txBody>
      </p:sp>
      <p:sp>
        <p:nvSpPr>
          <p:cNvPr id="10" name="Rectángulo redondeado 9"/>
          <p:cNvSpPr/>
          <p:nvPr/>
        </p:nvSpPr>
        <p:spPr>
          <a:xfrm>
            <a:off x="245693" y="3808750"/>
            <a:ext cx="6768752" cy="136815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LEY DE PUNTO FINAL para el saneamiento financiero del sector salud (Art. 134)</a:t>
            </a:r>
            <a:endParaRPr lang="es-CO" sz="2400" b="1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3059832" y="5368131"/>
            <a:ext cx="5760640" cy="11521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TRAZADOR PRESUPUESTAL para comunidades étnicas y mujeres. (Art. 254)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522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17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ARTÍCULOS </a:t>
            </a:r>
            <a:r>
              <a:rPr lang="es-CO" dirty="0" smtClean="0">
                <a:solidFill>
                  <a:srgbClr val="FFFF00"/>
                </a:solidFill>
              </a:rPr>
              <a:t>NOVEDOSOS: </a:t>
            </a:r>
            <a:r>
              <a:rPr lang="es-CO" dirty="0" smtClean="0"/>
              <a:t>Hacienda y Ambiente</a:t>
            </a:r>
            <a:endParaRPr lang="en-US" dirty="0"/>
          </a:p>
        </p:txBody>
      </p:sp>
      <p:sp>
        <p:nvSpPr>
          <p:cNvPr id="5" name="Rectángulo redondeado 4"/>
          <p:cNvSpPr/>
          <p:nvPr/>
        </p:nvSpPr>
        <p:spPr>
          <a:xfrm>
            <a:off x="332128" y="1119661"/>
            <a:ext cx="6616136" cy="115721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SENTENCIAS O CONCILIACIONES EN MORA serán reconocidas y pagadas como deuda del Estado en TES o servicio de deuda del PGN (Art. 53)</a:t>
            </a:r>
            <a:endParaRPr lang="en-US" sz="2400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2845658" y="5248471"/>
            <a:ext cx="6120680" cy="127526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CONSEJO NACIONAL DE LUCHA CONTRA LA DEFORESTACIÓN: </a:t>
            </a:r>
            <a:r>
              <a:rPr lang="es-ES" sz="2400" b="1" dirty="0"/>
              <a:t>control y </a:t>
            </a:r>
            <a:r>
              <a:rPr lang="es-ES" sz="2400" b="1" dirty="0" smtClean="0"/>
              <a:t>vigilancia de la </a:t>
            </a:r>
            <a:r>
              <a:rPr lang="es-ES" sz="2400" b="1" dirty="0"/>
              <a:t>deforestación </a:t>
            </a:r>
            <a:r>
              <a:rPr lang="es-ES" sz="2400" b="1" dirty="0" smtClean="0"/>
              <a:t>(Art. 198)</a:t>
            </a:r>
            <a:endParaRPr lang="en-US" sz="2400" b="1" dirty="0"/>
          </a:p>
        </p:txBody>
      </p:sp>
      <p:sp>
        <p:nvSpPr>
          <p:cNvPr id="9" name="Rectángulo redondeado 8"/>
          <p:cNvSpPr/>
          <p:nvPr/>
        </p:nvSpPr>
        <p:spPr>
          <a:xfrm>
            <a:off x="2876134" y="2487813"/>
            <a:ext cx="5944338" cy="12358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 smtClean="0"/>
              <a:t>CÁLCULO DE MULTAS, TASAS Y TARIFAS EN UVT (Art.48) </a:t>
            </a:r>
            <a:endParaRPr lang="en-US" sz="2400" b="1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179512" y="3934630"/>
            <a:ext cx="6660740" cy="115212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CONCURRENCIA PARA FINANCIAR INICIATIVAS DE GASTO POR FUERA DE SU JURISDICCIÓN para proyectos de impacto regional (Art. 152)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005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18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ARTÍCULOS </a:t>
            </a:r>
            <a:r>
              <a:rPr lang="es-CO" dirty="0" smtClean="0">
                <a:solidFill>
                  <a:srgbClr val="FFFF00"/>
                </a:solidFill>
              </a:rPr>
              <a:t>POLÉMICOS: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319762" y="1191584"/>
            <a:ext cx="5976664" cy="1224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ENTREGAR EL MANEJO DEL PRESUPUESTO DE INVERSIÓN AL MINISTERIO DE HACIENDA (Art. 35) </a:t>
            </a:r>
            <a:endParaRPr lang="en-US" sz="2400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2483768" y="2561310"/>
            <a:ext cx="6336704" cy="129614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VALIDACIÓN BIOMÉTRICA EN EL SISTEMA DE LA REGISTRADURÍA NACIONAL (Art. 87)</a:t>
            </a:r>
            <a:endParaRPr lang="en-US" sz="2400" b="1" dirty="0"/>
          </a:p>
        </p:txBody>
      </p:sp>
      <p:sp>
        <p:nvSpPr>
          <p:cNvPr id="8" name="Rectángulo redondeado 7"/>
          <p:cNvSpPr/>
          <p:nvPr/>
        </p:nvSpPr>
        <p:spPr>
          <a:xfrm>
            <a:off x="2267744" y="5428563"/>
            <a:ext cx="6768752" cy="109169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RECURSOS DEL PGN AL ICA PARA CONTROL DE SALMONELA(Art.109)</a:t>
            </a:r>
            <a:endParaRPr lang="en-US" sz="2400" b="1" dirty="0"/>
          </a:p>
        </p:txBody>
      </p:sp>
      <p:sp>
        <p:nvSpPr>
          <p:cNvPr id="9" name="Rectángulo redondeado 8"/>
          <p:cNvSpPr/>
          <p:nvPr/>
        </p:nvSpPr>
        <p:spPr>
          <a:xfrm>
            <a:off x="319762" y="4003044"/>
            <a:ext cx="6700510" cy="1224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SERVICIO DE ADECUACIÓN DE TIERRAS (Art.247)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3085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19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2800" dirty="0" smtClean="0"/>
              <a:t>ARTÍCULOS </a:t>
            </a:r>
            <a:r>
              <a:rPr lang="es-CO" sz="2800" dirty="0" smtClean="0">
                <a:solidFill>
                  <a:srgbClr val="FFFF00"/>
                </a:solidFill>
              </a:rPr>
              <a:t>ELIMINADOS: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251519" y="1261131"/>
            <a:ext cx="5954007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SOBRE RESPONSABILIDADES DE LOS OCAD (Art. 27)</a:t>
            </a:r>
            <a:endParaRPr lang="en-US" sz="2400" b="1" dirty="0"/>
          </a:p>
        </p:txBody>
      </p:sp>
      <p:sp>
        <p:nvSpPr>
          <p:cNvPr id="6" name="Rectángulo redondeado 5"/>
          <p:cNvSpPr/>
          <p:nvPr/>
        </p:nvSpPr>
        <p:spPr>
          <a:xfrm>
            <a:off x="3275856" y="2578743"/>
            <a:ext cx="5328592" cy="10801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>
                <a:solidFill>
                  <a:schemeClr val="bg1"/>
                </a:solidFill>
              </a:rPr>
              <a:t>PROGRAMA DE INVERSIONES DEL RÍO BOGOTÁ (Art. 172)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2951820" y="5328886"/>
            <a:ext cx="5976664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SE MANTIENEN LOS SUBSIDIOS DE SERVICIOS PÚBLICOS DE 60% PARA ESTRATO 1, 50% PARA EL 2 Y 15% para el 3. (Art. 179)</a:t>
            </a:r>
            <a:endParaRPr lang="en-US" sz="2400" b="1" dirty="0"/>
          </a:p>
        </p:txBody>
      </p:sp>
      <p:sp>
        <p:nvSpPr>
          <p:cNvPr id="8" name="Rectángulo redondeado 7"/>
          <p:cNvSpPr/>
          <p:nvPr/>
        </p:nvSpPr>
        <p:spPr>
          <a:xfrm>
            <a:off x="594614" y="3899478"/>
            <a:ext cx="5328592" cy="10801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CAMBIOS EN EL IMPUESTO A LICORES (Art. 146, 147, 148)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6512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20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PROPOSICIONES PRESENTADAS</a:t>
            </a:r>
            <a:endParaRPr lang="en-US" dirty="0"/>
          </a:p>
        </p:txBody>
      </p:sp>
      <p:sp>
        <p:nvSpPr>
          <p:cNvPr id="7" name="Rectángulo redondeado 6"/>
          <p:cNvSpPr/>
          <p:nvPr/>
        </p:nvSpPr>
        <p:spPr>
          <a:xfrm>
            <a:off x="226726" y="3129087"/>
            <a:ext cx="2041017" cy="129614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 smtClean="0"/>
              <a:t>TOTAL:</a:t>
            </a:r>
          </a:p>
          <a:p>
            <a:pPr algn="ctr"/>
            <a:r>
              <a:rPr lang="es-CO" sz="3200" b="1" dirty="0" smtClean="0"/>
              <a:t>2.698</a:t>
            </a:r>
            <a:endParaRPr lang="en-US" sz="3200" b="1" dirty="0"/>
          </a:p>
        </p:txBody>
      </p:sp>
      <p:sp>
        <p:nvSpPr>
          <p:cNvPr id="8" name="Abrir llave 7"/>
          <p:cNvSpPr/>
          <p:nvPr/>
        </p:nvSpPr>
        <p:spPr>
          <a:xfrm>
            <a:off x="2314959" y="1340768"/>
            <a:ext cx="456841" cy="5004556"/>
          </a:xfrm>
          <a:prstGeom prst="leftBrac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ángulo redondeado 8"/>
          <p:cNvSpPr/>
          <p:nvPr/>
        </p:nvSpPr>
        <p:spPr>
          <a:xfrm>
            <a:off x="2771801" y="1124863"/>
            <a:ext cx="2176652" cy="99712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 smtClean="0"/>
              <a:t>Económico: </a:t>
            </a:r>
          </a:p>
          <a:p>
            <a:pPr algn="ctr"/>
            <a:r>
              <a:rPr lang="es-CO" sz="2400" b="1" dirty="0" smtClean="0"/>
              <a:t>456</a:t>
            </a:r>
            <a:endParaRPr lang="en-US" sz="2400" b="1" dirty="0"/>
          </a:p>
        </p:txBody>
      </p:sp>
      <p:sp>
        <p:nvSpPr>
          <p:cNvPr id="10" name="Rectángulo redondeado 9"/>
          <p:cNvSpPr/>
          <p:nvPr/>
        </p:nvSpPr>
        <p:spPr>
          <a:xfrm>
            <a:off x="2819016" y="2575504"/>
            <a:ext cx="2617080" cy="101925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 smtClean="0"/>
              <a:t>Emprendimiento:</a:t>
            </a:r>
          </a:p>
          <a:p>
            <a:pPr algn="ctr"/>
            <a:r>
              <a:rPr lang="es-CO" sz="2400" b="1" dirty="0" smtClean="0"/>
              <a:t>517</a:t>
            </a:r>
            <a:endParaRPr lang="en-US" sz="2400" b="1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2819015" y="4108630"/>
            <a:ext cx="2473065" cy="89473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 smtClean="0"/>
              <a:t>Equidad:</a:t>
            </a:r>
          </a:p>
          <a:p>
            <a:pPr algn="ctr"/>
            <a:r>
              <a:rPr lang="es-CO" sz="2400" b="1" dirty="0" smtClean="0"/>
              <a:t>681</a:t>
            </a:r>
            <a:endParaRPr lang="en-US" sz="2400" b="1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2771800" y="5539186"/>
            <a:ext cx="2520280" cy="98107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 smtClean="0"/>
              <a:t>Legalidad </a:t>
            </a:r>
          </a:p>
          <a:p>
            <a:pPr algn="ctr"/>
            <a:r>
              <a:rPr lang="es-CO" sz="2400" b="1" dirty="0" smtClean="0"/>
              <a:t>507</a:t>
            </a:r>
            <a:endParaRPr lang="en-US" sz="2400" b="1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6228184" y="1124863"/>
            <a:ext cx="2592288" cy="10035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b="1" dirty="0" smtClean="0"/>
              <a:t>71% Hacienda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b="1" dirty="0" smtClean="0"/>
              <a:t>26% DNP</a:t>
            </a:r>
            <a:endParaRPr lang="en-US" sz="2400" b="1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6228184" y="2590355"/>
            <a:ext cx="2592288" cy="94874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b="1" dirty="0" smtClean="0"/>
              <a:t>19% Agro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b="1" dirty="0" smtClean="0"/>
              <a:t>36% Transporte</a:t>
            </a:r>
            <a:endParaRPr lang="en-US" sz="2400" b="1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6228184" y="4004993"/>
            <a:ext cx="2592287" cy="95604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b="1" dirty="0" smtClean="0"/>
              <a:t>39% Salud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b="1" dirty="0" smtClean="0"/>
              <a:t>21% Trabajo</a:t>
            </a:r>
            <a:endParaRPr lang="en-US" sz="2400" b="1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6228184" y="5301208"/>
            <a:ext cx="2592287" cy="119709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b="1" dirty="0" smtClean="0"/>
              <a:t>38% Minas-energía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b="1" dirty="0" smtClean="0"/>
              <a:t>29% Ambiente</a:t>
            </a:r>
            <a:endParaRPr lang="en-US" sz="2400" b="1" dirty="0"/>
          </a:p>
        </p:txBody>
      </p:sp>
      <p:cxnSp>
        <p:nvCxnSpPr>
          <p:cNvPr id="18" name="Conector recto de flecha 17"/>
          <p:cNvCxnSpPr>
            <a:stCxn id="9" idx="3"/>
            <a:endCxn id="13" idx="1"/>
          </p:cNvCxnSpPr>
          <p:nvPr/>
        </p:nvCxnSpPr>
        <p:spPr>
          <a:xfrm>
            <a:off x="4948453" y="1623423"/>
            <a:ext cx="1279731" cy="3217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V="1">
            <a:off x="5436096" y="2989470"/>
            <a:ext cx="792088" cy="4266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stCxn id="11" idx="3"/>
          </p:cNvCxnSpPr>
          <p:nvPr/>
        </p:nvCxnSpPr>
        <p:spPr>
          <a:xfrm>
            <a:off x="5292080" y="4555997"/>
            <a:ext cx="936104" cy="0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V="1">
            <a:off x="5292080" y="6098567"/>
            <a:ext cx="936104" cy="19692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3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21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PONENCIA PARA PRIMER DEBATE</a:t>
            </a:r>
            <a:endParaRPr lang="en-US" dirty="0"/>
          </a:p>
        </p:txBody>
      </p:sp>
      <p:sp>
        <p:nvSpPr>
          <p:cNvPr id="6" name="Rectángulo redondeado 5"/>
          <p:cNvSpPr/>
          <p:nvPr/>
        </p:nvSpPr>
        <p:spPr>
          <a:xfrm>
            <a:off x="179512" y="2852936"/>
            <a:ext cx="2088232" cy="150962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 smtClean="0"/>
              <a:t>Total artículos: 311</a:t>
            </a:r>
            <a:endParaRPr lang="en-US" sz="3200" b="1" dirty="0"/>
          </a:p>
        </p:txBody>
      </p:sp>
      <p:sp>
        <p:nvSpPr>
          <p:cNvPr id="7" name="Abrir llave 6"/>
          <p:cNvSpPr/>
          <p:nvPr/>
        </p:nvSpPr>
        <p:spPr>
          <a:xfrm>
            <a:off x="2278954" y="1556792"/>
            <a:ext cx="438813" cy="4716524"/>
          </a:xfrm>
          <a:prstGeom prst="leftBrac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ángulo redondeado 8"/>
          <p:cNvSpPr/>
          <p:nvPr/>
        </p:nvSpPr>
        <p:spPr>
          <a:xfrm>
            <a:off x="2747005" y="1306553"/>
            <a:ext cx="2176652" cy="92511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/>
              <a:t>N</a:t>
            </a:r>
            <a:r>
              <a:rPr lang="es-CO" sz="2400" b="1" dirty="0" smtClean="0"/>
              <a:t>uevos: </a:t>
            </a:r>
          </a:p>
          <a:p>
            <a:pPr algn="ctr"/>
            <a:r>
              <a:rPr lang="es-CO" sz="2400" b="1" dirty="0" smtClean="0"/>
              <a:t>128</a:t>
            </a:r>
            <a:endParaRPr lang="en-US" sz="2400" b="1" dirty="0"/>
          </a:p>
        </p:txBody>
      </p:sp>
      <p:sp>
        <p:nvSpPr>
          <p:cNvPr id="10" name="Rectángulo redondeado 9"/>
          <p:cNvSpPr/>
          <p:nvPr/>
        </p:nvSpPr>
        <p:spPr>
          <a:xfrm>
            <a:off x="2732386" y="4539324"/>
            <a:ext cx="2176652" cy="92511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/>
              <a:t>E</a:t>
            </a:r>
            <a:r>
              <a:rPr lang="es-CO" sz="2400" b="1" dirty="0" smtClean="0"/>
              <a:t>liminados:</a:t>
            </a:r>
          </a:p>
          <a:p>
            <a:pPr algn="ctr"/>
            <a:r>
              <a:rPr lang="es-CO" sz="2400" b="1" dirty="0"/>
              <a:t>9</a:t>
            </a:r>
            <a:endParaRPr lang="en-US" sz="2400" b="1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2747005" y="5624228"/>
            <a:ext cx="2176652" cy="92511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/>
              <a:t>P</a:t>
            </a:r>
            <a:r>
              <a:rPr lang="es-CO" sz="2400" b="1" dirty="0" smtClean="0"/>
              <a:t>ara discusión:</a:t>
            </a:r>
          </a:p>
          <a:p>
            <a:pPr algn="ctr"/>
            <a:r>
              <a:rPr lang="es-CO" sz="2400" b="1" dirty="0" smtClean="0"/>
              <a:t>10</a:t>
            </a:r>
            <a:endParaRPr lang="en-US" sz="2400" b="1" dirty="0"/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4923657" y="4747129"/>
            <a:ext cx="936104" cy="0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redondeado 12"/>
          <p:cNvSpPr/>
          <p:nvPr/>
        </p:nvSpPr>
        <p:spPr>
          <a:xfrm>
            <a:off x="5859761" y="4362560"/>
            <a:ext cx="3032719" cy="104795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Art: 27, 98, 119, 146, 147,148, 172, 179, 181</a:t>
            </a:r>
            <a:endParaRPr lang="en-US" sz="2400" b="1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5921040" y="5652742"/>
            <a:ext cx="2971440" cy="101984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/>
              <a:t>Art: 35, 87, 244, 245, 246, 247, 248, 249, 250, 299</a:t>
            </a:r>
            <a:endParaRPr lang="en-US" sz="2400" b="1" dirty="0"/>
          </a:p>
        </p:txBody>
      </p:sp>
      <p:cxnSp>
        <p:nvCxnSpPr>
          <p:cNvPr id="15" name="Conector recto de flecha 14"/>
          <p:cNvCxnSpPr/>
          <p:nvPr/>
        </p:nvCxnSpPr>
        <p:spPr>
          <a:xfrm>
            <a:off x="4909038" y="6093296"/>
            <a:ext cx="1012002" cy="0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redondeado 18"/>
          <p:cNvSpPr/>
          <p:nvPr/>
        </p:nvSpPr>
        <p:spPr>
          <a:xfrm>
            <a:off x="5859762" y="1111616"/>
            <a:ext cx="3093998" cy="303814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2400" b="1" dirty="0" smtClean="0"/>
          </a:p>
          <a:p>
            <a:r>
              <a:rPr lang="es-CO" sz="2400" b="1" dirty="0" smtClean="0"/>
              <a:t>Ambiente: 5</a:t>
            </a:r>
          </a:p>
          <a:p>
            <a:r>
              <a:rPr lang="es-CO" sz="2400" b="1" dirty="0" smtClean="0"/>
              <a:t>Agro: 5</a:t>
            </a:r>
          </a:p>
          <a:p>
            <a:r>
              <a:rPr lang="es-CO" sz="2400" b="1" dirty="0" smtClean="0"/>
              <a:t>Inclusión social: 4</a:t>
            </a:r>
          </a:p>
          <a:p>
            <a:r>
              <a:rPr lang="es-CO" sz="2400" b="1" dirty="0" smtClean="0"/>
              <a:t>Trabajo: 2</a:t>
            </a:r>
          </a:p>
          <a:p>
            <a:r>
              <a:rPr lang="es-CO" sz="2400" b="1" dirty="0" smtClean="0"/>
              <a:t>Educación: 2</a:t>
            </a:r>
          </a:p>
          <a:p>
            <a:r>
              <a:rPr lang="es-CO" sz="2400" b="1" dirty="0" smtClean="0"/>
              <a:t>Minas-energía: 9</a:t>
            </a:r>
          </a:p>
          <a:p>
            <a:r>
              <a:rPr lang="es-CO" sz="2400" b="1" dirty="0" smtClean="0"/>
              <a:t>Transporte: 12</a:t>
            </a:r>
          </a:p>
          <a:p>
            <a:endParaRPr lang="es-CO" sz="2400" b="1" dirty="0" smtClean="0"/>
          </a:p>
          <a:p>
            <a:endParaRPr lang="en-US" sz="2400" b="1" dirty="0"/>
          </a:p>
        </p:txBody>
      </p:sp>
      <p:cxnSp>
        <p:nvCxnSpPr>
          <p:cNvPr id="26" name="Conector recto de flecha 25"/>
          <p:cNvCxnSpPr>
            <a:stCxn id="9" idx="3"/>
          </p:cNvCxnSpPr>
          <p:nvPr/>
        </p:nvCxnSpPr>
        <p:spPr>
          <a:xfrm>
            <a:off x="4923657" y="1769109"/>
            <a:ext cx="936104" cy="3707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66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18E25-D0CD-464F-9072-7991DDC2458E}" type="slidenum">
              <a:rPr lang="es-CO" smtClean="0"/>
              <a:pPr/>
              <a:t>22</a:t>
            </a:fld>
            <a:endParaRPr lang="es-CO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¿Qué </a:t>
            </a:r>
            <a:r>
              <a:rPr lang="es-CO" dirty="0" smtClean="0"/>
              <a:t>crea este </a:t>
            </a:r>
            <a:r>
              <a:rPr lang="es-CO" dirty="0"/>
              <a:t>PND?</a:t>
            </a:r>
            <a:endParaRPr lang="en-US" dirty="0"/>
          </a:p>
        </p:txBody>
      </p:sp>
      <p:sp>
        <p:nvSpPr>
          <p:cNvPr id="5" name="Rectángulo redondeado 4"/>
          <p:cNvSpPr/>
          <p:nvPr/>
        </p:nvSpPr>
        <p:spPr>
          <a:xfrm>
            <a:off x="320653" y="1056142"/>
            <a:ext cx="8363628" cy="547260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en-US" sz="2300" b="1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_tradnl" sz="2300" b="1" dirty="0" smtClean="0">
                <a:solidFill>
                  <a:srgbClr val="FFFF00"/>
                </a:solidFill>
              </a:rPr>
              <a:t>2</a:t>
            </a:r>
            <a:r>
              <a:rPr lang="es-ES_tradnl" sz="2300" b="1" dirty="0" smtClean="0"/>
              <a:t> TASAS: </a:t>
            </a:r>
          </a:p>
          <a:p>
            <a:pPr lvl="2" algn="just"/>
            <a:r>
              <a:rPr lang="es-ES_tradnl" sz="2300" b="1" dirty="0" smtClean="0"/>
              <a:t>Servicio público de adecuación de tierras (Art. 245) y Sobretasa por kilovatio/hora consumido (Art. 290)</a:t>
            </a:r>
          </a:p>
          <a:p>
            <a:pPr lvl="1" algn="just"/>
            <a:r>
              <a:rPr lang="es-ES_tradnl" sz="2300" b="1" dirty="0" smtClean="0"/>
              <a:t>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_tradnl" sz="2300" b="1" dirty="0" smtClean="0">
                <a:solidFill>
                  <a:srgbClr val="FFFF00"/>
                </a:solidFill>
              </a:rPr>
              <a:t>5</a:t>
            </a:r>
            <a:r>
              <a:rPr lang="es-ES_tradnl" sz="2300" b="1" dirty="0" smtClean="0"/>
              <a:t> CONTRIBUCIONES: </a:t>
            </a:r>
          </a:p>
          <a:p>
            <a:pPr lvl="2" algn="just"/>
            <a:r>
              <a:rPr lang="es-ES_tradnl" sz="2300" b="1" dirty="0" smtClean="0"/>
              <a:t>Solidaridad en el sistema de salud (Art. 138) ; A favor de CREG Y SSPD (Art. 186) ; Vigilancia </a:t>
            </a:r>
            <a:r>
              <a:rPr lang="es-ES_tradnl" sz="2300" b="1" dirty="0" err="1" smtClean="0"/>
              <a:t>Supersalud</a:t>
            </a:r>
            <a:r>
              <a:rPr lang="es-ES_tradnl" sz="2300" b="1" dirty="0" smtClean="0"/>
              <a:t> (Art. 195); Concesiones ANI (Art. 222); Fortalecimiento Fondo empresarial (Art. 91)</a:t>
            </a:r>
          </a:p>
          <a:p>
            <a:pPr lvl="0" algn="just"/>
            <a:r>
              <a:rPr lang="es-ES_tradnl" sz="2300" b="1" dirty="0" smtClean="0"/>
              <a:t>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300" b="1" dirty="0" smtClean="0">
                <a:solidFill>
                  <a:srgbClr val="FFFF00"/>
                </a:solidFill>
              </a:rPr>
              <a:t>4</a:t>
            </a:r>
            <a:r>
              <a:rPr lang="es-CO" sz="2300" b="1" dirty="0" smtClean="0">
                <a:solidFill>
                  <a:schemeClr val="bg1"/>
                </a:solidFill>
              </a:rPr>
              <a:t> FONDOS: </a:t>
            </a:r>
          </a:p>
          <a:p>
            <a:pPr lvl="2" algn="just"/>
            <a:r>
              <a:rPr lang="es-CO" sz="2300" b="1" dirty="0" smtClean="0">
                <a:solidFill>
                  <a:schemeClr val="bg1"/>
                </a:solidFill>
              </a:rPr>
              <a:t>Seguridad Social (Art.213) ; </a:t>
            </a:r>
            <a:r>
              <a:rPr lang="es-CO" sz="2300" b="1" dirty="0">
                <a:solidFill>
                  <a:schemeClr val="bg1"/>
                </a:solidFill>
              </a:rPr>
              <a:t>Parque automotor de </a:t>
            </a:r>
            <a:r>
              <a:rPr lang="es-CO" sz="2300" b="1" dirty="0" smtClean="0">
                <a:solidFill>
                  <a:schemeClr val="bg1"/>
                </a:solidFill>
              </a:rPr>
              <a:t>carga (Art.221); Adecuación de Tierras (Art.247) y Chocó (Art.267)</a:t>
            </a:r>
            <a:endParaRPr lang="en-US" sz="2300" b="1" dirty="0"/>
          </a:p>
          <a:p>
            <a:pPr lvl="0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8146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38989</TotalTime>
  <Words>1145</Words>
  <Application>Microsoft Office PowerPoint</Application>
  <PresentationFormat>Presentación en pantalla (4:3)</PresentationFormat>
  <Paragraphs>369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22</vt:i4>
      </vt:variant>
    </vt:vector>
  </HeadingPairs>
  <TitlesOfParts>
    <vt:vector size="31" baseType="lpstr">
      <vt:lpstr>Arial</vt:lpstr>
      <vt:lpstr>Calibri</vt:lpstr>
      <vt:lpstr>Segoe UI</vt:lpstr>
      <vt:lpstr>Tema de Office</vt:lpstr>
      <vt:lpstr>1_Tema de Office</vt:lpstr>
      <vt:lpstr>2_Tema de Office</vt:lpstr>
      <vt:lpstr>3_Tema de Office</vt:lpstr>
      <vt:lpstr>4_Tema de Office</vt:lpstr>
      <vt:lpstr>6_Tema de Office</vt:lpstr>
      <vt:lpstr>Presentación de PowerPoint</vt:lpstr>
      <vt:lpstr> PLAN NACIONAL DE DESARROLLO 2018-2022 PACTO POR COLOMBIA PACTO POR LA EQUIDAD   </vt:lpstr>
      <vt:lpstr>Visión incluyente e innovadora</vt:lpstr>
      <vt:lpstr>Presentación de PowerPoint</vt:lpstr>
      <vt:lpstr>Plan plurianual de inversiones</vt:lpstr>
      <vt:lpstr>Sectores con mayor aumento en el PPI: compromiso claro con la equidad</vt:lpstr>
      <vt:lpstr>PPI regionalizado</vt:lpstr>
      <vt:lpstr>Presentación de PowerPoint</vt:lpstr>
      <vt:lpstr>EQUIDAD</vt:lpstr>
      <vt:lpstr>EQUIDAD</vt:lpstr>
      <vt:lpstr>LEGALIDAD</vt:lpstr>
      <vt:lpstr>EMPRENDIMIENTO</vt:lpstr>
      <vt:lpstr>Presentación de PowerPoint</vt:lpstr>
      <vt:lpstr>ARTÍCULOS NOVEDOSOS: Emprendimiento y Agricultura</vt:lpstr>
      <vt:lpstr>ARTÍCULOS NOVEDOSOS: Educación, inclusión y transporte</vt:lpstr>
      <vt:lpstr>ARTÍCULOS NOVEDOSOS: Trabajo, salud e igualdad de género</vt:lpstr>
      <vt:lpstr>ARTÍCULOS NOVEDOSOS: Hacienda y Ambiente</vt:lpstr>
      <vt:lpstr>ARTÍCULOS POLÉMICOS:</vt:lpstr>
      <vt:lpstr>ARTÍCULOS ELIMINADOS:</vt:lpstr>
      <vt:lpstr>PROPOSICIONES PRESENTADAS</vt:lpstr>
      <vt:lpstr>PONENCIA PARA PRIMER DEBATE</vt:lpstr>
      <vt:lpstr>¿Qué crea este PND?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UTL-MRG</dc:creator>
  <cp:lastModifiedBy>blancocruzlaura@gmail.com</cp:lastModifiedBy>
  <cp:revision>1209</cp:revision>
  <cp:lastPrinted>2019-03-19T21:52:00Z</cp:lastPrinted>
  <dcterms:created xsi:type="dcterms:W3CDTF">2014-10-06T23:54:30Z</dcterms:created>
  <dcterms:modified xsi:type="dcterms:W3CDTF">2019-03-21T14:59:03Z</dcterms:modified>
</cp:coreProperties>
</file>